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3dc47917-887c-e89d-e775-58060192f22f}">
          <p14:sldIdLst>
            <p14:sldId id="256"/>
          </p14:sldIdLst>
        </p14:section>
        <p14:section name="Stories" id="{c022b46d-76a9-68bb-9ce5-b8b937665c90}">
          <p14:sldIdLst>
            <p14:sldId id="257"/>
            <p14:sldId id="258"/>
            <p14:sldId id="259"/>
          </p14:sldIdLst>
        </p14:section>
        <p14:section name="Activities" id="{e52cda2b-a963-7e91-8c56-7eb65ebeaabb}">
          <p14:sldIdLst>
            <p14:sldId id="260"/>
            <p14:sldId id="26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This pack takes about 10 minutes: one minute per story slide, five minutes on the debate and two on the challenge. All three stories are on borntoengineer.com/stem-news.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Story: University of Hull tests for Flood Re at PFRlab. Six common door types were tested with water raised in 5 cm steps to 60 cm. Duct tape on the outside of the door cut leakage by 97 to 98% against an unprotected door. 54 sandbags with plastic sheeting cut it by around 70%. Flood putty tape did best, up to 99%. Tape on the outside works better because the water pushes it against the door; on the inside the same pressure peels it away. The researchers stress tape is a cheap first step, not a replacement for proper flood doors.
Jobs: civil and hydraulic engineers work out how floodwater moves and the forces it puts on buildings; technicians build and run the test rigs.
Story: https://www.borntoengineer.com/duct-tape-flood-protection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Story: Siloton, a Bristol start-up, has an £8.4 million Innovate UK contract to develop GiraffeOCT, a handheld retinal scanner. Optical coherence tomography (OCT) normally needs a desktop machine; Siloton puts the optics on a photonic chip called BlueJay, where light travels along waveguides etched into silicon. Ophthalmology is the busiest NHS outpatient specialty, with around nine million appointments a year. Trials of the in-clinic version will run at Sunderland Specialist Eye Hospital, and a home version is planned.
Science: OCT is like ultrasound with light. An interferometer splits the beam; one half goes into the eye, one to a reference mirror, and the interference pattern when they recombine gives depth.
Jobs: photonics engineers design the chip; biomedical engineers turn it into a safe medical device.
Story: https://www.borntoengineer.com/bristol-start-up-shrinks-hospital-eye-scanner-onto-chip-smaller-than-pound-coin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Story: Transport for Wales completed the £1 billion Core Valley Lines electrification, 170 km of track. Engineers installed 281.5 miles of overhead wires and lowered 14 track beds. Instead of rebuilding every low Victorian bridge (overhead wires need about 4.7 m of clearance), the Smart Electrification System leaves gaps under some bridges and trains run on batteries there, recharging when they are back under the wires. It won the Sir John Armitt Prize at the British Construction and Infrastructure Awards 2026.
Jobs: electrification and power engineers, track and civil engineers, signalling engineers. Apprenticeships with Network Rail, Transport for Wales and contractors are a common route in.
Story: https://www.borntoengineer.com/wales-completes-1-billion-railway-electrification-wins-uks-top-infrastructure-award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the group one statement, or let each table pick one. Two minutes to prepare, three to argue.
1. Duct tape. For: it cut leakage by 97 to 98% in the Hull tests, a roll costs £10 or less and taping a door takes 10 to 20 minutes. Against: the researchers say it is no substitute for proper flood doors, and water still gets in through floors, walls, airbricks and drains.
2. Home health checks. For: ophthalmology is the busiest NHS outpatient specialty and handheld scanners could catch eye disease earlier, closer to home. Against: who checks the images, and what happens when a scan is done badly or a patient needs treatment straight away.
3. Batteries on railways. For: Transport for Wales avoided rebuilding dozens of bridges, with fewer road closures and less concrete and steel. Against: batteries add weight and cost to every train, and some routes may be too long for battery gaps.
Stories: https://www.borntoengineer.com/duct-tape-flood-protection, https://www.borntoengineer.com/bristol-start-up-shrinks-hospital-eye-scanner-onto-chip-smaller-than-pound-coin, https://www.borntoengineer.com/wales-completes-1-billion-railway-electrification-wins-uks-top-infrastructure-award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Challenge: estimate the force of a 60 cm flood on a front door 0.9 m wide.
1. Pressure at the bottom: p = ρgh = 1,000 × 9.81 × 0.6 = 5,886 Pa, about 5.9 kPa.
2. Pressure is zero at the surface, so the average over the wet part of the door is half: about 2,943 Pa. The wet area is 0.9 × 0.6 = 0.54 m².
3. Force = average pressure × area = 2,943 × 0.54 ≈ 1,590 N, about 1,600 N. That is the weight of a 162 kg mass.
Extension: halve the depth to 30 cm. Both the average pressure and the area halve, so the force drops to a quarter (about 400 N). Force rises with the square of the depth.
Worked example from: https://www.borntoengineer.com/duct-tape-flood-protection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2E_TITLE">
    <p:bg>
      <p:bgPr>
        <a:solidFill>
          <a:srgbClr val="0E1426"/>
        </a:solidFill>
      </p:bgPr>
    </p:bg>
    <p:spTree>
      <p:nvGrpSpPr>
        <p:cNvPr id="1" name=""/>
        <p:cNvGrpSpPr/>
        <p:nvPr/>
      </p:nvGrpSpPr>
      <p:grpSpPr>
        <a:xfrm>
          <a:off x="0" y="0"/>
          <a:ext cx="0" cy="0"/>
          <a:chOff x="0" y="0"/>
          <a:chExt cx="0" cy="0"/>
        </a:xfrm>
      </p:grpSpPr>
      <p:pic>
        <p:nvPicPr>
          <p:cNvPr id="2" name="Image 0" descr="/tmp/claude-0/-home-claude/a2744847-f02a-5cc8-b50a-e2b9f0328e66/scratchpad/pack/img/b2e-mark-512.png">    </p:cNvPr>
          <p:cNvPicPr>
            <a:picLocks noChangeAspect="1"/>
          </p:cNvPicPr>
          <p:nvPr/>
        </p:nvPicPr>
        <p:blipFill>
          <a:blip r:embed="rId1"/>
          <a:stretch>
            <a:fillRect/>
          </a:stretch>
        </p:blipFill>
        <p:spPr>
          <a:xfrm>
            <a:off x="457200" y="411480"/>
            <a:ext cx="914400" cy="914400"/>
          </a:xfrm>
          <a:prstGeom prst="rect">
            <a:avLst/>
          </a:prstGeom>
        </p:spPr>
      </p:pic>
      <p:sp>
        <p:nvSpPr>
          <p:cNvPr id="3" name="Text 0"/>
          <p:cNvSpPr/>
          <p:nvPr>
            <p:ph idx="101" type="title" hasCustomPrompt="1"/>
          </p:nvPr>
        </p:nvSpPr>
        <p:spPr>
          <a:xfrm>
            <a:off x="548640" y="1600200"/>
            <a:ext cx="8046720" cy="1554480"/>
          </a:xfrm>
          <a:prstGeom prst="rect">
            <a:avLst/>
          </a:prstGeom>
          <a:noFill/>
          <a:ln/>
        </p:spPr>
        <p:txBody>
          <a:bodyPr wrap="square" rtlCol="0"/>
          <a:lstStyle>
            <a:lvl1pPr algn="l" indent="0" marL="0">
              <a:buNone/>
              <a:defRPr lang="en-US" sz="4400" b="1" dirty="0">
                <a:solidFill>
                  <a:schemeClr val="bg1"/>
                </a:solidFill>
                <a:latin typeface="Poppins" pitchFamily="34" charset="0"/>
                <a:ea typeface="Poppins" pitchFamily="34" charset="-122"/>
                <a:cs typeface="Poppins" pitchFamily="34" charset="-120"/>
              </a:defRPr>
            </a:lvl1pPr>
          </a:lstStyle>
          <a:p>
            <a:pPr algn="l" indent="0" marL="0">
              <a:buNone/>
            </a:pPr>
            <a:endParaRPr lang="en-US" sz="4400" dirty="0"/>
          </a:p>
        </p:txBody>
      </p:sp>
      <p:sp>
        <p:nvSpPr>
          <p:cNvPr id="4" name="Text 0"/>
          <p:cNvSpPr/>
          <p:nvPr>
            <p:ph idx="102" type="body" hasCustomPrompt="1"/>
          </p:nvPr>
        </p:nvSpPr>
        <p:spPr>
          <a:xfrm>
            <a:off x="548640" y="3246120"/>
            <a:ext cx="8046720" cy="1188720"/>
          </a:xfrm>
          <a:prstGeom prst="rect">
            <a:avLst/>
          </a:prstGeom>
          <a:noFill/>
          <a:ln/>
        </p:spPr>
        <p:txBody>
          <a:bodyPr wrap="square" rtlCol="0"/>
          <a:lstStyle>
            <a:lvl1pPr indent="0" marL="0">
              <a:buNone/>
              <a:defRPr lang="en-US" sz="2000" dirty="0">
                <a:solidFill>
                  <a:schemeClr val="bg2"/>
                </a:solidFill>
                <a:latin typeface="Arial" pitchFamily="34" charset="0"/>
                <a:ea typeface="Arial" pitchFamily="34" charset="-122"/>
                <a:cs typeface="Arial" pitchFamily="34" charset="-120"/>
              </a:defRPr>
            </a:lvl1pPr>
          </a:lstStyle>
          <a:p>
            <a:pPr indent="0" marL="0">
              <a:buNone/>
            </a:pPr>
            <a:endParaRPr lang="en-US" sz="2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2E_CONTENT">
    <p:bg>
      <p:bgPr>
        <a:solidFill>
          <a:srgbClr val="0E1426"/>
        </a:solidFill>
      </p:bgPr>
    </p:bg>
    <p:spTree>
      <p:nvGrpSpPr>
        <p:cNvPr id="1" name=""/>
        <p:cNvGrpSpPr/>
        <p:nvPr/>
      </p:nvGrpSpPr>
      <p:grpSpPr>
        <a:xfrm>
          <a:off x="0" y="0"/>
          <a:ext cx="0" cy="0"/>
          <a:chOff x="0" y="0"/>
          <a:chExt cx="0" cy="0"/>
        </a:xfrm>
      </p:grpSpPr>
      <p:sp>
        <p:nvSpPr>
          <p:cNvPr id="2" name="Text 0"/>
          <p:cNvSpPr/>
          <p:nvPr/>
        </p:nvSpPr>
        <p:spPr>
          <a:xfrm>
            <a:off x="457200" y="4754880"/>
            <a:ext cx="3200400" cy="274320"/>
          </a:xfrm>
          <a:prstGeom prst="rect">
            <a:avLst/>
          </a:prstGeom>
          <a:noFill/>
          <a:ln/>
        </p:spPr>
        <p:txBody>
          <a:bodyPr wrap="square" lIns="0" tIns="0" rIns="0" bIns="0" rtlCol="0" anchor="ctr"/>
          <a:lstStyle/>
          <a:p>
            <a:pPr indent="0" marL="0">
              <a:buNone/>
            </a:pPr>
            <a:r>
              <a:rPr lang="en-US" sz="1000" dirty="0">
                <a:solidFill>
                  <a:schemeClr val="bg2"/>
                </a:solidFill>
                <a:latin typeface="Arial" pitchFamily="34" charset="0"/>
                <a:ea typeface="Arial" pitchFamily="34" charset="-122"/>
                <a:cs typeface="Arial" pitchFamily="34" charset="-120"/>
              </a:rPr>
              <a:t>borntoengineer.com</a:t>
            </a:r>
            <a:endParaRPr lang="en-US" sz="1000" dirty="0"/>
          </a:p>
        </p:txBody>
      </p:sp>
      <p:sp>
        <p:nvSpPr>
          <p:cNvPr id="3" name="Text 1"/>
          <p:cNvSpPr/>
          <p:nvPr>
            <p:ph idx="101" type="title" hasCustomPrompt="1"/>
          </p:nvPr>
        </p:nvSpPr>
        <p:spPr>
          <a:xfrm>
            <a:off x="457200" y="274320"/>
            <a:ext cx="8229600" cy="685800"/>
          </a:xfrm>
          <a:prstGeom prst="rect">
            <a:avLst/>
          </a:prstGeom>
          <a:noFill/>
          <a:ln/>
        </p:spPr>
        <p:txBody>
          <a:bodyPr wrap="square" rtlCol="0"/>
          <a:lstStyle>
            <a:lvl1pPr algn="l" indent="0" marL="0">
              <a:buNone/>
              <a:defRPr lang="en-US" sz="2600" b="1" dirty="0">
                <a:solidFill>
                  <a:schemeClr val="bg1"/>
                </a:solidFill>
                <a:latin typeface="Poppins" pitchFamily="34" charset="0"/>
                <a:ea typeface="Poppins" pitchFamily="34" charset="-122"/>
                <a:cs typeface="Poppins" pitchFamily="34" charset="-120"/>
              </a:defRPr>
            </a:lvl1pPr>
          </a:lstStyle>
          <a:p>
            <a:pPr algn="l" indent="0" marL="0">
              <a:buNone/>
            </a:pPr>
            <a:endParaRPr lang="en-US" sz="2600" dirty="0"/>
          </a:p>
        </p:txBody>
      </p:sp>
      <p:sp>
        <p:nvSpPr>
          <p:cNvPr id="25" name="Slide Number Placeholder 0"/>
          <p:cNvSpPr>
            <a:spLocks noGrp="1"/>
          </p:cNvSpPr>
          <p:nvPr>
            <p:ph type="sldNum" sz="quarter" idx="4294967295"/>
          </p:nvPr>
        </p:nvSpPr>
        <p:spPr>
          <a:xfrm>
            <a:off x="8138160" y="47548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latin typeface="Arial"/>
                <a:ea typeface="Arial"/>
                <a:cs typeface="Aria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548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latin typeface="Arial"/>
                <a:ea typeface="Arial"/>
                <a:cs typeface="Aria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slideLayout" Target="../slideLayouts/slideLayout3.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1" type="title" hasCustomPrompt="1"/>
          </p:nvPr>
        </p:nvSpPr>
        <p:spPr>
          <a:xfrm>
            <a:off x="548640" y="1600200"/>
            <a:ext cx="8046720" cy="1554480"/>
          </a:xfrm>
          <a:prstGeom prst="rect">
            <a:avLst/>
          </a:prstGeom>
          <a:noFill/>
          <a:ln/>
        </p:spPr>
        <p:txBody>
          <a:bodyPr wrap="square" lIns="0" tIns="0" rIns="0" bIns="0" rtlCol="0" anchor="b"/>
          <a:lstStyle/>
          <a:p>
            <a:pPr algn="l" indent="0" marL="0">
              <a:buNone/>
            </a:pPr>
            <a:r>
              <a:rPr lang="en-US" sz="4400" b="1" dirty="0">
                <a:solidFill>
                  <a:schemeClr val="bg1"/>
                </a:solidFill>
                <a:latin typeface="Poppins" pitchFamily="34" charset="0"/>
                <a:ea typeface="Poppins" pitchFamily="34" charset="-122"/>
                <a:cs typeface="Poppins" pitchFamily="34" charset="-120"/>
              </a:rPr>
              <a:t>Engineering in the News</a:t>
            </a:r>
            <a:endParaRPr lang="en-US" sz="4400" dirty="0"/>
          </a:p>
        </p:txBody>
      </p:sp>
      <p:sp>
        <p:nvSpPr>
          <p:cNvPr id="3" name="Text 0"/>
          <p:cNvSpPr/>
          <p:nvPr>
            <p:ph idx="102" type="body" hasCustomPrompt="1"/>
          </p:nvPr>
        </p:nvSpPr>
        <p:spPr>
          <a:xfrm>
            <a:off x="548640" y="3246120"/>
            <a:ext cx="8046720" cy="1188720"/>
          </a:xfrm>
          <a:prstGeom prst="rect">
            <a:avLst/>
          </a:prstGeom>
          <a:noFill/>
          <a:ln/>
        </p:spPr>
        <p:txBody>
          <a:bodyPr wrap="square" lIns="0" tIns="0" rIns="0" bIns="0" rtlCol="0" anchor="t"/>
          <a:lstStyle/>
          <a:p>
            <a:pPr indent="0" marL="0">
              <a:buNone/>
            </a:pPr>
            <a:r>
              <a:rPr lang="en-US" sz="2000" b="1" dirty="0">
                <a:solidFill>
                  <a:schemeClr val="bg1"/>
                </a:solidFill>
                <a:latin typeface="Arial" pitchFamily="34" charset="0"/>
                <a:ea typeface="Arial" pitchFamily="34" charset="-122"/>
                <a:cs typeface="Arial" pitchFamily="34" charset="-120"/>
              </a:rPr>
              <a:t>Monday 2 November 2026</a:t>
            </a:r>
            <a:endParaRPr lang="en-US" sz="2000" dirty="0"/>
          </a:p>
          <a:p>
            <a:pPr indent="0" marL="0">
              <a:buNone/>
            </a:pPr>
            <a:r>
              <a:rPr lang="en-US" sz="2000" dirty="0">
                <a:solidFill>
                  <a:schemeClr val="bg2"/>
                </a:solidFill>
                <a:latin typeface="Arial" pitchFamily="34" charset="0"/>
                <a:ea typeface="Arial" pitchFamily="34" charset="-122"/>
                <a:cs typeface="Arial" pitchFamily="34" charset="-120"/>
              </a:rPr>
              <a:t>Born to Engineer · a 10-minute tutor time pack</a:t>
            </a:r>
            <a:endParaRPr lang="en-US" sz="2000" dirty="0"/>
          </a:p>
        </p:txBody>
      </p:sp>
      <p:sp>
        <p:nvSpPr>
          <p:cNvPr id="4" name="Teaser"/>
          <p:cNvSpPr txBox="1"/>
          <p:nvPr/>
        </p:nvSpPr>
        <p:spPr>
          <a:xfrm>
            <a:off x="548640" y="4343400"/>
            <a:ext cx="8046720" cy="365760"/>
          </a:xfrm>
          <a:prstGeom prst="rect">
            <a:avLst/>
          </a:prstGeom>
          <a:noFill/>
          <a:ln/>
        </p:spPr>
        <p:txBody>
          <a:bodyPr wrap="square" lIns="0" tIns="0" rIns="0" bIns="0" rtlCol="0" anchor="ctr"/>
          <a:lstStyle/>
          <a:p>
            <a:pPr indent="0" marL="0">
              <a:buNone/>
            </a:pPr>
            <a:r>
              <a:rPr lang="en-US" sz="1400" dirty="0">
                <a:solidFill>
                  <a:schemeClr val="accent4"/>
                </a:solidFill>
                <a:latin typeface="Arial" pitchFamily="34" charset="0"/>
                <a:ea typeface="Arial" pitchFamily="34" charset="-122"/>
                <a:cs typeface="Arial" pitchFamily="34" charset="-120"/>
              </a:rPr>
              <a:t>Three stories this week: flood defences, a pocket eye scanner and an electric railway</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457200" y="274320"/>
            <a:ext cx="8229600" cy="685800"/>
          </a:xfrm>
          <a:prstGeom prst="rect">
            <a:avLst/>
          </a:prstGeom>
          <a:noFill/>
          <a:ln/>
        </p:spPr>
        <p:txBody>
          <a:bodyPr wrap="square" lIns="0" tIns="0" rIns="0" bIns="0" rtlCol="0" anchor="ctr"/>
          <a:lstStyle/>
          <a:p>
            <a:pPr algn="l" indent="0" marL="0">
              <a:buNone/>
            </a:pPr>
            <a:r>
              <a:rPr lang="en-US" sz="2600" b="1" dirty="0">
                <a:solidFill>
                  <a:schemeClr val="bg1"/>
                </a:solidFill>
                <a:latin typeface="Poppins" pitchFamily="34" charset="0"/>
                <a:ea typeface="Poppins" pitchFamily="34" charset="-122"/>
                <a:cs typeface="Poppins" pitchFamily="34" charset="-120"/>
              </a:rPr>
              <a:t>Duct tape beats sandbags in flood tests</a:t>
            </a:r>
            <a:endParaRPr lang="en-US" sz="2600" dirty="0"/>
          </a:p>
        </p:txBody>
      </p:sp>
      <p:pic>
        <p:nvPicPr>
          <p:cNvPr id="3" name="Photo 1" descr="Floodwater surrounding stone houses and a part-submerged car">    </p:cNvPr>
          <p:cNvPicPr>
            <a:picLocks noChangeAspect="1"/>
          </p:cNvPicPr>
          <p:nvPr/>
        </p:nvPicPr>
        <p:blipFill>
          <a:blip r:embed="rId1"/>
          <a:stretch>
            <a:fillRect/>
          </a:stretch>
        </p:blipFill>
        <p:spPr>
          <a:xfrm>
            <a:off x="457200" y="1097280"/>
            <a:ext cx="3840480" cy="2880360"/>
          </a:xfrm>
          <a:prstGeom prst="rect">
            <a:avLst/>
          </a:prstGeom>
        </p:spPr>
      </p:pic>
      <p:sp>
        <p:nvSpPr>
          <p:cNvPr id="4" name="Credit"/>
          <p:cNvSpPr txBox="1"/>
          <p:nvPr/>
        </p:nvSpPr>
        <p:spPr>
          <a:xfrm>
            <a:off x="457200" y="4023360"/>
            <a:ext cx="3840480" cy="228600"/>
          </a:xfrm>
          <a:prstGeom prst="rect">
            <a:avLst/>
          </a:prstGeom>
          <a:noFill/>
          <a:ln/>
        </p:spPr>
        <p:txBody>
          <a:bodyPr wrap="square" lIns="0" tIns="0" rIns="0" bIns="0" rtlCol="0" anchor="ctr"/>
          <a:lstStyle/>
          <a:p>
            <a:pPr indent="0" marL="0">
              <a:buNone/>
            </a:pPr>
            <a:r>
              <a:rPr lang="en-US" sz="1000" dirty="0">
                <a:solidFill>
                  <a:schemeClr val="bg2"/>
                </a:solidFill>
                <a:latin typeface="Arial" pitchFamily="34" charset="0"/>
                <a:ea typeface="Arial" pitchFamily="34" charset="-122"/>
                <a:cs typeface="Arial" pitchFamily="34" charset="-120"/>
              </a:rPr>
              <a:t>Image: Chris Gallagher on Unsplash</a:t>
            </a:r>
            <a:endParaRPr lang="en-US" sz="1000" dirty="0"/>
          </a:p>
        </p:txBody>
      </p:sp>
      <p:sp>
        <p:nvSpPr>
          <p:cNvPr id="5" name="Sector"/>
          <p:cNvSpPr txBox="1"/>
          <p:nvPr/>
        </p:nvSpPr>
        <p:spPr>
          <a:xfrm>
            <a:off x="4572000" y="1097280"/>
            <a:ext cx="4114800" cy="228600"/>
          </a:xfrm>
          <a:prstGeom prst="rect">
            <a:avLst/>
          </a:prstGeom>
          <a:noFill/>
          <a:ln/>
        </p:spPr>
        <p:txBody>
          <a:bodyPr wrap="square" lIns="0" tIns="0" rIns="0" bIns="0" rtlCol="0" anchor="ctr"/>
          <a:lstStyle/>
          <a:p>
            <a:pPr indent="0" marL="0">
              <a:buNone/>
            </a:pPr>
            <a:r>
              <a:rPr lang="en-US" sz="1000" b="1" spc="100" kern="0" dirty="0">
                <a:solidFill>
                  <a:schemeClr val="accent1"/>
                </a:solidFill>
                <a:latin typeface="Poppins" pitchFamily="34" charset="0"/>
                <a:ea typeface="Poppins" pitchFamily="34" charset="-122"/>
                <a:cs typeface="Poppins" pitchFamily="34" charset="-120"/>
              </a:rPr>
              <a:t>CONSTRUCTION AND INFRASTRUCTURE</a:t>
            </a:r>
            <a:endParaRPr lang="en-US" sz="1000" dirty="0"/>
          </a:p>
        </p:txBody>
      </p:sp>
      <p:sp>
        <p:nvSpPr>
          <p:cNvPr id="6" name="What happened"/>
          <p:cNvSpPr txBox="1"/>
          <p:nvPr/>
        </p:nvSpPr>
        <p:spPr>
          <a:xfrm>
            <a:off x="4572000" y="1371600"/>
            <a:ext cx="4114800" cy="1325880"/>
          </a:xfrm>
          <a:prstGeom prst="rect">
            <a:avLst/>
          </a:prstGeom>
          <a:noFill/>
          <a:ln/>
        </p:spPr>
        <p:txBody>
          <a:bodyPr wrap="square" lIns="0" tIns="0" rIns="0" bIns="0" rtlCol="0" anchor="t"/>
          <a:lstStyle/>
          <a:p>
            <a:pPr marL="177800" indent="-177800">
              <a:spcAft>
                <a:spcPts val="400"/>
              </a:spcAft>
              <a:buSzPct val="100000"/>
              <a:buChar char="•"/>
            </a:pPr>
            <a:r>
              <a:rPr lang="en-US" sz="1300" dirty="0">
                <a:solidFill>
                  <a:schemeClr val="bg1"/>
                </a:solidFill>
                <a:latin typeface="Arial" pitchFamily="34" charset="0"/>
                <a:ea typeface="Arial" pitchFamily="34" charset="-122"/>
                <a:cs typeface="Arial" pitchFamily="34" charset="-120"/>
              </a:rPr>
              <a:t>University of Hull engineers flooded six types of front door to a depth of 60 cm.</a:t>
            </a:r>
            <a:endParaRPr lang="en-US" sz="1300" dirty="0"/>
          </a:p>
          <a:p>
            <a:pPr marL="177800" indent="-177800">
              <a:spcAft>
                <a:spcPts val="400"/>
              </a:spcAft>
              <a:buSzPct val="100000"/>
              <a:buChar char="•"/>
            </a:pPr>
            <a:r>
              <a:rPr lang="en-US" sz="1300" dirty="0">
                <a:solidFill>
                  <a:schemeClr val="bg1"/>
                </a:solidFill>
                <a:latin typeface="Arial" pitchFamily="34" charset="0"/>
                <a:ea typeface="Arial" pitchFamily="34" charset="-122"/>
                <a:cs typeface="Arial" pitchFamily="34" charset="-120"/>
              </a:rPr>
              <a:t>Duct tape on the outside cut leakage by 97 to 98%.</a:t>
            </a:r>
            <a:endParaRPr lang="en-US" sz="1300" dirty="0"/>
          </a:p>
          <a:p>
            <a:pPr marL="177800" indent="-177800">
              <a:spcAft>
                <a:spcPts val="400"/>
              </a:spcAft>
              <a:buSzPct val="100000"/>
              <a:buChar char="•"/>
            </a:pPr>
            <a:r>
              <a:rPr lang="en-US" sz="1300" dirty="0">
                <a:solidFill>
                  <a:schemeClr val="bg1"/>
                </a:solidFill>
                <a:latin typeface="Arial" pitchFamily="34" charset="0"/>
                <a:ea typeface="Arial" pitchFamily="34" charset="-122"/>
                <a:cs typeface="Arial" pitchFamily="34" charset="-120"/>
              </a:rPr>
              <a:t>A wall of 54 sandbags managed only about 70%.</a:t>
            </a:r>
            <a:endParaRPr lang="en-US" sz="1300" dirty="0"/>
          </a:p>
        </p:txBody>
      </p:sp>
      <p:sp>
        <p:nvSpPr>
          <p:cNvPr id="7" name="Science card"/>
          <p:cNvSpPr/>
          <p:nvPr/>
        </p:nvSpPr>
        <p:spPr>
          <a:xfrm>
            <a:off x="4572000" y="2788920"/>
            <a:ext cx="4114800" cy="777240"/>
          </a:xfrm>
          <a:prstGeom prst="roundRect">
            <a:avLst>
              <a:gd name="adj" fmla="val 9412"/>
            </a:avLst>
          </a:prstGeom>
          <a:solidFill>
            <a:schemeClr val="accent3"/>
          </a:solidFill>
          <a:ln w="9525">
            <a:solidFill>
              <a:schemeClr val="accent5"/>
            </a:solidFill>
            <a:prstDash val="solid"/>
          </a:ln>
        </p:spPr>
      </p:sp>
      <p:sp>
        <p:nvSpPr>
          <p:cNvPr id="8" name="Science"/>
          <p:cNvSpPr txBox="1"/>
          <p:nvPr/>
        </p:nvSpPr>
        <p:spPr>
          <a:xfrm>
            <a:off x="4709160" y="2862072"/>
            <a:ext cx="3840480" cy="630936"/>
          </a:xfrm>
          <a:prstGeom prst="rect">
            <a:avLst/>
          </a:prstGeom>
          <a:noFill/>
          <a:ln/>
        </p:spPr>
        <p:txBody>
          <a:bodyPr wrap="square" lIns="0" tIns="0" rIns="0" bIns="0" rtlCol="0" anchor="t"/>
          <a:lstStyle/>
          <a:p>
            <a:pPr indent="0" marL="0">
              <a:buNone/>
            </a:pPr>
            <a:r>
              <a:rPr lang="en-US" sz="1100" b="1" dirty="0">
                <a:solidFill>
                  <a:schemeClr val="accent4"/>
                </a:solidFill>
                <a:latin typeface="Poppins" pitchFamily="34" charset="0"/>
                <a:ea typeface="Poppins" pitchFamily="34" charset="-122"/>
                <a:cs typeface="Poppins" pitchFamily="34" charset="-120"/>
              </a:rPr>
              <a:t>The science behind it</a:t>
            </a:r>
            <a:endParaRPr lang="en-US" sz="1100" dirty="0"/>
          </a:p>
          <a:p>
            <a:pPr indent="0" marL="0">
              <a:buNone/>
            </a:pPr>
            <a:r>
              <a:rPr lang="en-US" sz="1300" dirty="0">
                <a:solidFill>
                  <a:schemeClr val="bg1"/>
                </a:solidFill>
                <a:latin typeface="Arial" pitchFamily="34" charset="0"/>
                <a:ea typeface="Arial" pitchFamily="34" charset="-122"/>
                <a:cs typeface="Arial" pitchFamily="34" charset="-120"/>
              </a:rPr>
              <a:t>Pressure in liquids rises with depth: p = ρgh (GCSE Physics, forces)</a:t>
            </a:r>
            <a:endParaRPr lang="en-US" sz="1100" dirty="0"/>
          </a:p>
        </p:txBody>
      </p:sp>
      <p:sp>
        <p:nvSpPr>
          <p:cNvPr id="9" name="Jobs card"/>
          <p:cNvSpPr/>
          <p:nvPr/>
        </p:nvSpPr>
        <p:spPr>
          <a:xfrm>
            <a:off x="4572000" y="3657600"/>
            <a:ext cx="4114800" cy="594360"/>
          </a:xfrm>
          <a:prstGeom prst="roundRect">
            <a:avLst>
              <a:gd name="adj" fmla="val 12308"/>
            </a:avLst>
          </a:prstGeom>
          <a:solidFill>
            <a:schemeClr val="accent3"/>
          </a:solidFill>
          <a:ln w="9525">
            <a:solidFill>
              <a:schemeClr val="accent5"/>
            </a:solidFill>
            <a:prstDash val="solid"/>
          </a:ln>
        </p:spPr>
      </p:sp>
      <p:sp>
        <p:nvSpPr>
          <p:cNvPr id="10" name="Jobs"/>
          <p:cNvSpPr txBox="1"/>
          <p:nvPr/>
        </p:nvSpPr>
        <p:spPr>
          <a:xfrm>
            <a:off x="4709160" y="3730752"/>
            <a:ext cx="3840480" cy="448056"/>
          </a:xfrm>
          <a:prstGeom prst="rect">
            <a:avLst/>
          </a:prstGeom>
          <a:noFill/>
          <a:ln/>
        </p:spPr>
        <p:txBody>
          <a:bodyPr wrap="square" lIns="0" tIns="0" rIns="0" bIns="0" rtlCol="0" anchor="t"/>
          <a:lstStyle/>
          <a:p>
            <a:pPr indent="0" marL="0">
              <a:buNone/>
            </a:pPr>
            <a:r>
              <a:rPr lang="en-US" sz="1100" b="1" dirty="0">
                <a:solidFill>
                  <a:schemeClr val="accent4"/>
                </a:solidFill>
                <a:latin typeface="Poppins" pitchFamily="34" charset="0"/>
                <a:ea typeface="Poppins" pitchFamily="34" charset="-122"/>
                <a:cs typeface="Poppins" pitchFamily="34" charset="-120"/>
              </a:rPr>
              <a:t>Jobs behind the story</a:t>
            </a:r>
            <a:endParaRPr lang="en-US" sz="1100" dirty="0"/>
          </a:p>
          <a:p>
            <a:pPr indent="0" marL="0">
              <a:buNone/>
            </a:pPr>
            <a:r>
              <a:rPr lang="en-US" sz="1300" dirty="0">
                <a:solidFill>
                  <a:schemeClr val="bg1"/>
                </a:solidFill>
                <a:latin typeface="Arial" pitchFamily="34" charset="0"/>
                <a:ea typeface="Arial" pitchFamily="34" charset="-122"/>
                <a:cs typeface="Arial" pitchFamily="34" charset="-120"/>
              </a:rPr>
              <a:t>Hydraulic engineer · Laboratory technician</a:t>
            </a:r>
            <a:endParaRPr lang="en-US" sz="1100" dirty="0"/>
          </a:p>
        </p:txBody>
      </p:sp>
      <p:sp>
        <p:nvSpPr>
          <p:cNvPr id="25" name="Slide Number Placeholder 0"/>
          <p:cNvSpPr>
            <a:spLocks noGrp="1"/>
          </p:cNvSpPr>
          <p:nvPr>
            <p:ph type="sldNum" sz="quarter" idx="4294967295"/>
          </p:nvPr>
        </p:nvSpPr>
        <p:spPr>
          <a:xfrm>
            <a:off x="8138160" y="47548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latin typeface="Arial"/>
                <a:ea typeface="Arial"/>
                <a:cs typeface="Aria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457200" y="274320"/>
            <a:ext cx="8229600" cy="685800"/>
          </a:xfrm>
          <a:prstGeom prst="rect">
            <a:avLst/>
          </a:prstGeom>
          <a:noFill/>
          <a:ln/>
        </p:spPr>
        <p:txBody>
          <a:bodyPr wrap="square" lIns="0" tIns="0" rIns="0" bIns="0" rtlCol="0" anchor="ctr"/>
          <a:lstStyle/>
          <a:p>
            <a:pPr algn="l" indent="0" marL="0">
              <a:buNone/>
            </a:pPr>
            <a:r>
              <a:rPr lang="en-US" sz="2600" b="1" dirty="0">
                <a:solidFill>
                  <a:schemeClr val="bg1"/>
                </a:solidFill>
                <a:latin typeface="Poppins" pitchFamily="34" charset="0"/>
                <a:ea typeface="Poppins" pitchFamily="34" charset="-122"/>
                <a:cs typeface="Poppins" pitchFamily="34" charset="-120"/>
              </a:rPr>
              <a:t>A hospital eye scanner shrunk onto a chip</a:t>
            </a:r>
            <a:endParaRPr lang="en-US" sz="2600" dirty="0"/>
          </a:p>
        </p:txBody>
      </p:sp>
      <p:pic>
        <p:nvPicPr>
          <p:cNvPr id="3" name="Photo 2" descr="The Siloton team on a garden bench, one holding a white handheld scanner">    </p:cNvPr>
          <p:cNvPicPr>
            <a:picLocks noChangeAspect="1"/>
          </p:cNvPicPr>
          <p:nvPr/>
        </p:nvPicPr>
        <p:blipFill>
          <a:blip r:embed="rId1"/>
          <a:stretch>
            <a:fillRect/>
          </a:stretch>
        </p:blipFill>
        <p:spPr>
          <a:xfrm>
            <a:off x="457200" y="1097280"/>
            <a:ext cx="3840480" cy="2880360"/>
          </a:xfrm>
          <a:prstGeom prst="rect">
            <a:avLst/>
          </a:prstGeom>
        </p:spPr>
      </p:pic>
      <p:sp>
        <p:nvSpPr>
          <p:cNvPr id="4" name="Credit"/>
          <p:cNvSpPr txBox="1"/>
          <p:nvPr/>
        </p:nvSpPr>
        <p:spPr>
          <a:xfrm>
            <a:off x="457200" y="4023360"/>
            <a:ext cx="3840480" cy="228600"/>
          </a:xfrm>
          <a:prstGeom prst="rect">
            <a:avLst/>
          </a:prstGeom>
          <a:noFill/>
          <a:ln/>
        </p:spPr>
        <p:txBody>
          <a:bodyPr wrap="square" lIns="0" tIns="0" rIns="0" bIns="0" rtlCol="0" anchor="ctr"/>
          <a:lstStyle/>
          <a:p>
            <a:pPr indent="0" marL="0">
              <a:buNone/>
            </a:pPr>
            <a:r>
              <a:rPr lang="en-US" sz="1000" dirty="0">
                <a:solidFill>
                  <a:schemeClr val="bg2"/>
                </a:solidFill>
                <a:latin typeface="Arial" pitchFamily="34" charset="0"/>
                <a:ea typeface="Arial" pitchFamily="34" charset="-122"/>
                <a:cs typeface="Arial" pitchFamily="34" charset="-120"/>
              </a:rPr>
              <a:t>Image: Siloton</a:t>
            </a:r>
            <a:endParaRPr lang="en-US" sz="1000" dirty="0"/>
          </a:p>
        </p:txBody>
      </p:sp>
      <p:sp>
        <p:nvSpPr>
          <p:cNvPr id="5" name="Sector"/>
          <p:cNvSpPr txBox="1"/>
          <p:nvPr/>
        </p:nvSpPr>
        <p:spPr>
          <a:xfrm>
            <a:off x="4572000" y="1097280"/>
            <a:ext cx="4114800" cy="228600"/>
          </a:xfrm>
          <a:prstGeom prst="rect">
            <a:avLst/>
          </a:prstGeom>
          <a:noFill/>
          <a:ln/>
        </p:spPr>
        <p:txBody>
          <a:bodyPr wrap="square" lIns="0" tIns="0" rIns="0" bIns="0" rtlCol="0" anchor="ctr"/>
          <a:lstStyle/>
          <a:p>
            <a:pPr indent="0" marL="0">
              <a:buNone/>
            </a:pPr>
            <a:r>
              <a:rPr lang="en-US" sz="1000" b="1" spc="100" kern="0" dirty="0">
                <a:solidFill>
                  <a:schemeClr val="accent1"/>
                </a:solidFill>
                <a:latin typeface="Poppins" pitchFamily="34" charset="0"/>
                <a:ea typeface="Poppins" pitchFamily="34" charset="-122"/>
                <a:cs typeface="Poppins" pitchFamily="34" charset="-120"/>
              </a:rPr>
              <a:t>HEALTH</a:t>
            </a:r>
            <a:endParaRPr lang="en-US" sz="1000" dirty="0"/>
          </a:p>
        </p:txBody>
      </p:sp>
      <p:sp>
        <p:nvSpPr>
          <p:cNvPr id="6" name="What happened"/>
          <p:cNvSpPr txBox="1"/>
          <p:nvPr/>
        </p:nvSpPr>
        <p:spPr>
          <a:xfrm>
            <a:off x="4572000" y="1371600"/>
            <a:ext cx="4114800" cy="1325880"/>
          </a:xfrm>
          <a:prstGeom prst="rect">
            <a:avLst/>
          </a:prstGeom>
          <a:noFill/>
          <a:ln/>
        </p:spPr>
        <p:txBody>
          <a:bodyPr wrap="square" lIns="0" tIns="0" rIns="0" bIns="0" rtlCol="0" anchor="t"/>
          <a:lstStyle/>
          <a:p>
            <a:pPr marL="177800" indent="-177800">
              <a:spcAft>
                <a:spcPts val="400"/>
              </a:spcAft>
              <a:buSzPct val="100000"/>
              <a:buChar char="•"/>
            </a:pPr>
            <a:r>
              <a:rPr lang="en-US" sz="1300" dirty="0">
                <a:solidFill>
                  <a:schemeClr val="bg1"/>
                </a:solidFill>
                <a:latin typeface="Arial" pitchFamily="34" charset="0"/>
                <a:ea typeface="Arial" pitchFamily="34" charset="-122"/>
                <a:cs typeface="Arial" pitchFamily="34" charset="-120"/>
              </a:rPr>
              <a:t>Bristol start-up Siloton has won £8.4 million to build a handheld eye scanner.</a:t>
            </a:r>
            <a:endParaRPr lang="en-US" sz="1300" dirty="0"/>
          </a:p>
          <a:p>
            <a:pPr marL="177800" indent="-177800">
              <a:spcAft>
                <a:spcPts val="400"/>
              </a:spcAft>
              <a:buSzPct val="100000"/>
              <a:buChar char="•"/>
            </a:pPr>
            <a:r>
              <a:rPr lang="en-US" sz="1300" dirty="0">
                <a:solidFill>
                  <a:schemeClr val="bg1"/>
                </a:solidFill>
                <a:latin typeface="Arial" pitchFamily="34" charset="0"/>
                <a:ea typeface="Arial" pitchFamily="34" charset="-122"/>
                <a:cs typeface="Arial" pitchFamily="34" charset="-120"/>
              </a:rPr>
              <a:t>Its photonic chip does the job of a desktop OCT machine.</a:t>
            </a:r>
            <a:endParaRPr lang="en-US" sz="1300" dirty="0"/>
          </a:p>
          <a:p>
            <a:pPr marL="177800" indent="-177800">
              <a:spcAft>
                <a:spcPts val="400"/>
              </a:spcAft>
              <a:buSzPct val="100000"/>
              <a:buChar char="•"/>
            </a:pPr>
            <a:r>
              <a:rPr lang="en-US" sz="1300" dirty="0">
                <a:solidFill>
                  <a:schemeClr val="bg1"/>
                </a:solidFill>
                <a:latin typeface="Arial" pitchFamily="34" charset="0"/>
                <a:ea typeface="Arial" pitchFamily="34" charset="-122"/>
                <a:cs typeface="Arial" pitchFamily="34" charset="-120"/>
              </a:rPr>
              <a:t>Clinical trials will run at Sunderland Specialist Eye Hospital.</a:t>
            </a:r>
            <a:endParaRPr lang="en-US" sz="1300" dirty="0"/>
          </a:p>
        </p:txBody>
      </p:sp>
      <p:sp>
        <p:nvSpPr>
          <p:cNvPr id="7" name="Science card"/>
          <p:cNvSpPr/>
          <p:nvPr/>
        </p:nvSpPr>
        <p:spPr>
          <a:xfrm>
            <a:off x="4572000" y="2788920"/>
            <a:ext cx="4114800" cy="777240"/>
          </a:xfrm>
          <a:prstGeom prst="roundRect">
            <a:avLst>
              <a:gd name="adj" fmla="val 9412"/>
            </a:avLst>
          </a:prstGeom>
          <a:solidFill>
            <a:schemeClr val="accent3"/>
          </a:solidFill>
          <a:ln w="9525">
            <a:solidFill>
              <a:schemeClr val="accent5"/>
            </a:solidFill>
            <a:prstDash val="solid"/>
          </a:ln>
        </p:spPr>
      </p:sp>
      <p:sp>
        <p:nvSpPr>
          <p:cNvPr id="8" name="Science"/>
          <p:cNvSpPr txBox="1"/>
          <p:nvPr/>
        </p:nvSpPr>
        <p:spPr>
          <a:xfrm>
            <a:off x="4709160" y="2862072"/>
            <a:ext cx="3840480" cy="630936"/>
          </a:xfrm>
          <a:prstGeom prst="rect">
            <a:avLst/>
          </a:prstGeom>
          <a:noFill/>
          <a:ln/>
        </p:spPr>
        <p:txBody>
          <a:bodyPr wrap="square" lIns="0" tIns="0" rIns="0" bIns="0" rtlCol="0" anchor="t"/>
          <a:lstStyle/>
          <a:p>
            <a:pPr indent="0" marL="0">
              <a:buNone/>
            </a:pPr>
            <a:r>
              <a:rPr lang="en-US" sz="1100" b="1" dirty="0">
                <a:solidFill>
                  <a:schemeClr val="accent4"/>
                </a:solidFill>
                <a:latin typeface="Poppins" pitchFamily="34" charset="0"/>
                <a:ea typeface="Poppins" pitchFamily="34" charset="-122"/>
                <a:cs typeface="Poppins" pitchFamily="34" charset="-120"/>
              </a:rPr>
              <a:t>The science behind it</a:t>
            </a:r>
            <a:endParaRPr lang="en-US" sz="1100" dirty="0"/>
          </a:p>
          <a:p>
            <a:pPr indent="0" marL="0">
              <a:buNone/>
            </a:pPr>
            <a:r>
              <a:rPr lang="en-US" sz="1300" dirty="0">
                <a:solidFill>
                  <a:schemeClr val="bg1"/>
                </a:solidFill>
                <a:latin typeface="Arial" pitchFamily="34" charset="0"/>
                <a:ea typeface="Arial" pitchFamily="34" charset="-122"/>
                <a:cs typeface="Arial" pitchFamily="34" charset="-120"/>
              </a:rPr>
              <a:t>Light reflects off each layer of the retina and the waves interfere (A-level Physics, waves)</a:t>
            </a:r>
            <a:endParaRPr lang="en-US" sz="1100" dirty="0"/>
          </a:p>
        </p:txBody>
      </p:sp>
      <p:sp>
        <p:nvSpPr>
          <p:cNvPr id="9" name="Jobs card"/>
          <p:cNvSpPr/>
          <p:nvPr/>
        </p:nvSpPr>
        <p:spPr>
          <a:xfrm>
            <a:off x="4572000" y="3657600"/>
            <a:ext cx="4114800" cy="594360"/>
          </a:xfrm>
          <a:prstGeom prst="roundRect">
            <a:avLst>
              <a:gd name="adj" fmla="val 12308"/>
            </a:avLst>
          </a:prstGeom>
          <a:solidFill>
            <a:schemeClr val="accent3"/>
          </a:solidFill>
          <a:ln w="9525">
            <a:solidFill>
              <a:schemeClr val="accent5"/>
            </a:solidFill>
            <a:prstDash val="solid"/>
          </a:ln>
        </p:spPr>
      </p:sp>
      <p:sp>
        <p:nvSpPr>
          <p:cNvPr id="10" name="Jobs"/>
          <p:cNvSpPr txBox="1"/>
          <p:nvPr/>
        </p:nvSpPr>
        <p:spPr>
          <a:xfrm>
            <a:off x="4709160" y="3730752"/>
            <a:ext cx="3840480" cy="448056"/>
          </a:xfrm>
          <a:prstGeom prst="rect">
            <a:avLst/>
          </a:prstGeom>
          <a:noFill/>
          <a:ln/>
        </p:spPr>
        <p:txBody>
          <a:bodyPr wrap="square" lIns="0" tIns="0" rIns="0" bIns="0" rtlCol="0" anchor="t"/>
          <a:lstStyle/>
          <a:p>
            <a:pPr indent="0" marL="0">
              <a:buNone/>
            </a:pPr>
            <a:r>
              <a:rPr lang="en-US" sz="1100" b="1" dirty="0">
                <a:solidFill>
                  <a:schemeClr val="accent4"/>
                </a:solidFill>
                <a:latin typeface="Poppins" pitchFamily="34" charset="0"/>
                <a:ea typeface="Poppins" pitchFamily="34" charset="-122"/>
                <a:cs typeface="Poppins" pitchFamily="34" charset="-120"/>
              </a:rPr>
              <a:t>Jobs behind the story</a:t>
            </a:r>
            <a:endParaRPr lang="en-US" sz="1100" dirty="0"/>
          </a:p>
          <a:p>
            <a:pPr indent="0" marL="0">
              <a:buNone/>
            </a:pPr>
            <a:r>
              <a:rPr lang="en-US" sz="1300" dirty="0">
                <a:solidFill>
                  <a:schemeClr val="bg1"/>
                </a:solidFill>
                <a:latin typeface="Arial" pitchFamily="34" charset="0"/>
                <a:ea typeface="Arial" pitchFamily="34" charset="-122"/>
                <a:cs typeface="Arial" pitchFamily="34" charset="-120"/>
              </a:rPr>
              <a:t>Photonics engineer · Biomedical engineer</a:t>
            </a:r>
            <a:endParaRPr lang="en-US" sz="1100" dirty="0"/>
          </a:p>
        </p:txBody>
      </p:sp>
      <p:sp>
        <p:nvSpPr>
          <p:cNvPr id="25" name="Slide Number Placeholder 0"/>
          <p:cNvSpPr>
            <a:spLocks noGrp="1"/>
          </p:cNvSpPr>
          <p:nvPr>
            <p:ph type="sldNum" sz="quarter" idx="4294967295"/>
          </p:nvPr>
        </p:nvSpPr>
        <p:spPr>
          <a:xfrm>
            <a:off x="8138160" y="47548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latin typeface="Arial"/>
                <a:ea typeface="Arial"/>
                <a:cs typeface="Aria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457200" y="274320"/>
            <a:ext cx="8229600" cy="685800"/>
          </a:xfrm>
          <a:prstGeom prst="rect">
            <a:avLst/>
          </a:prstGeom>
          <a:noFill/>
          <a:ln/>
        </p:spPr>
        <p:txBody>
          <a:bodyPr wrap="square" lIns="0" tIns="0" rIns="0" bIns="0" rtlCol="0" anchor="ctr"/>
          <a:lstStyle/>
          <a:p>
            <a:pPr algn="l" indent="0" marL="0">
              <a:buNone/>
            </a:pPr>
            <a:r>
              <a:rPr lang="en-US" sz="2600" b="1" dirty="0">
                <a:solidFill>
                  <a:schemeClr val="bg1"/>
                </a:solidFill>
                <a:latin typeface="Poppins" pitchFamily="34" charset="0"/>
                <a:ea typeface="Poppins" pitchFamily="34" charset="-122"/>
                <a:cs typeface="Poppins" pitchFamily="34" charset="-120"/>
              </a:rPr>
              <a:t>Wales electrifies its Valleys railway</a:t>
            </a:r>
            <a:endParaRPr lang="en-US" sz="2600" dirty="0"/>
          </a:p>
        </p:txBody>
      </p:sp>
      <p:pic>
        <p:nvPicPr>
          <p:cNvPr id="3" name="Photo 3" descr="Cardiff Bay station sign beside a new overhead line gantry">    </p:cNvPr>
          <p:cNvPicPr>
            <a:picLocks noChangeAspect="1"/>
          </p:cNvPicPr>
          <p:nvPr/>
        </p:nvPicPr>
        <p:blipFill>
          <a:blip r:embed="rId1"/>
          <a:stretch>
            <a:fillRect/>
          </a:stretch>
        </p:blipFill>
        <p:spPr>
          <a:xfrm>
            <a:off x="457200" y="1097280"/>
            <a:ext cx="3840480" cy="2880360"/>
          </a:xfrm>
          <a:prstGeom prst="rect">
            <a:avLst/>
          </a:prstGeom>
        </p:spPr>
      </p:pic>
      <p:sp>
        <p:nvSpPr>
          <p:cNvPr id="4" name="Credit"/>
          <p:cNvSpPr txBox="1"/>
          <p:nvPr/>
        </p:nvSpPr>
        <p:spPr>
          <a:xfrm>
            <a:off x="457200" y="4023360"/>
            <a:ext cx="3840480" cy="228600"/>
          </a:xfrm>
          <a:prstGeom prst="rect">
            <a:avLst/>
          </a:prstGeom>
          <a:noFill/>
          <a:ln/>
        </p:spPr>
        <p:txBody>
          <a:bodyPr wrap="square" lIns="0" tIns="0" rIns="0" bIns="0" rtlCol="0" anchor="ctr"/>
          <a:lstStyle/>
          <a:p>
            <a:pPr indent="0" marL="0">
              <a:buNone/>
            </a:pPr>
            <a:r>
              <a:rPr lang="en-US" sz="1000" dirty="0">
                <a:solidFill>
                  <a:schemeClr val="bg2"/>
                </a:solidFill>
                <a:latin typeface="Arial" pitchFamily="34" charset="0"/>
                <a:ea typeface="Arial" pitchFamily="34" charset="-122"/>
                <a:cs typeface="Arial" pitchFamily="34" charset="-120"/>
              </a:rPr>
              <a:t>Image: Transport for Wales</a:t>
            </a:r>
            <a:endParaRPr lang="en-US" sz="1000" dirty="0"/>
          </a:p>
        </p:txBody>
      </p:sp>
      <p:sp>
        <p:nvSpPr>
          <p:cNvPr id="5" name="Sector"/>
          <p:cNvSpPr txBox="1"/>
          <p:nvPr/>
        </p:nvSpPr>
        <p:spPr>
          <a:xfrm>
            <a:off x="4572000" y="1097280"/>
            <a:ext cx="4114800" cy="228600"/>
          </a:xfrm>
          <a:prstGeom prst="rect">
            <a:avLst/>
          </a:prstGeom>
          <a:noFill/>
          <a:ln/>
        </p:spPr>
        <p:txBody>
          <a:bodyPr wrap="square" lIns="0" tIns="0" rIns="0" bIns="0" rtlCol="0" anchor="ctr"/>
          <a:lstStyle/>
          <a:p>
            <a:pPr indent="0" marL="0">
              <a:buNone/>
            </a:pPr>
            <a:r>
              <a:rPr lang="en-US" sz="1000" b="1" spc="100" kern="0" dirty="0">
                <a:solidFill>
                  <a:schemeClr val="accent1"/>
                </a:solidFill>
                <a:latin typeface="Poppins" pitchFamily="34" charset="0"/>
                <a:ea typeface="Poppins" pitchFamily="34" charset="-122"/>
                <a:cs typeface="Poppins" pitchFamily="34" charset="-120"/>
              </a:rPr>
              <a:t>TRANSPORT</a:t>
            </a:r>
            <a:endParaRPr lang="en-US" sz="1000" dirty="0"/>
          </a:p>
        </p:txBody>
      </p:sp>
      <p:sp>
        <p:nvSpPr>
          <p:cNvPr id="6" name="What happened"/>
          <p:cNvSpPr txBox="1"/>
          <p:nvPr/>
        </p:nvSpPr>
        <p:spPr>
          <a:xfrm>
            <a:off x="4572000" y="1371600"/>
            <a:ext cx="4114800" cy="1325880"/>
          </a:xfrm>
          <a:prstGeom prst="rect">
            <a:avLst/>
          </a:prstGeom>
          <a:noFill/>
          <a:ln/>
        </p:spPr>
        <p:txBody>
          <a:bodyPr wrap="square" lIns="0" tIns="0" rIns="0" bIns="0" rtlCol="0" anchor="t"/>
          <a:lstStyle/>
          <a:p>
            <a:pPr marL="177800" indent="-177800">
              <a:spcAft>
                <a:spcPts val="400"/>
              </a:spcAft>
              <a:buSzPct val="100000"/>
              <a:buChar char="•"/>
            </a:pPr>
            <a:r>
              <a:rPr lang="en-US" sz="1300" dirty="0">
                <a:solidFill>
                  <a:schemeClr val="bg1"/>
                </a:solidFill>
                <a:latin typeface="Arial" pitchFamily="34" charset="0"/>
                <a:ea typeface="Arial" pitchFamily="34" charset="-122"/>
                <a:cs typeface="Arial" pitchFamily="34" charset="-120"/>
              </a:rPr>
              <a:t>Transport for Wales has finished electrifying 170 km of track in the South Wales Valleys.</a:t>
            </a:r>
            <a:endParaRPr lang="en-US" sz="1300" dirty="0"/>
          </a:p>
          <a:p>
            <a:pPr marL="177800" indent="-177800">
              <a:spcAft>
                <a:spcPts val="400"/>
              </a:spcAft>
              <a:buSzPct val="100000"/>
              <a:buChar char="•"/>
            </a:pPr>
            <a:r>
              <a:rPr lang="en-US" sz="1300" dirty="0">
                <a:solidFill>
                  <a:schemeClr val="bg1"/>
                </a:solidFill>
                <a:latin typeface="Arial" pitchFamily="34" charset="0"/>
                <a:ea typeface="Arial" pitchFamily="34" charset="-122"/>
                <a:cs typeface="Arial" pitchFamily="34" charset="-120"/>
              </a:rPr>
              <a:t>Under low Victorian bridges, trains switch to batteries.</a:t>
            </a:r>
            <a:endParaRPr lang="en-US" sz="1300" dirty="0"/>
          </a:p>
          <a:p>
            <a:pPr marL="177800" indent="-177800">
              <a:spcAft>
                <a:spcPts val="400"/>
              </a:spcAft>
              <a:buSzPct val="100000"/>
              <a:buChar char="•"/>
            </a:pPr>
            <a:r>
              <a:rPr lang="en-US" sz="1300" dirty="0">
                <a:solidFill>
                  <a:schemeClr val="bg1"/>
                </a:solidFill>
                <a:latin typeface="Arial" pitchFamily="34" charset="0"/>
                <a:ea typeface="Arial" pitchFamily="34" charset="-122"/>
                <a:cs typeface="Arial" pitchFamily="34" charset="-120"/>
              </a:rPr>
              <a:t>The project won the top prize at the 2026 construction and infrastructure awards.</a:t>
            </a:r>
            <a:endParaRPr lang="en-US" sz="1300" dirty="0"/>
          </a:p>
        </p:txBody>
      </p:sp>
      <p:sp>
        <p:nvSpPr>
          <p:cNvPr id="7" name="Science card"/>
          <p:cNvSpPr/>
          <p:nvPr/>
        </p:nvSpPr>
        <p:spPr>
          <a:xfrm>
            <a:off x="4572000" y="2788920"/>
            <a:ext cx="4114800" cy="777240"/>
          </a:xfrm>
          <a:prstGeom prst="roundRect">
            <a:avLst>
              <a:gd name="adj" fmla="val 9412"/>
            </a:avLst>
          </a:prstGeom>
          <a:solidFill>
            <a:schemeClr val="accent3"/>
          </a:solidFill>
          <a:ln w="9525">
            <a:solidFill>
              <a:schemeClr val="accent5"/>
            </a:solidFill>
            <a:prstDash val="solid"/>
          </a:ln>
        </p:spPr>
      </p:sp>
      <p:sp>
        <p:nvSpPr>
          <p:cNvPr id="8" name="Science"/>
          <p:cNvSpPr txBox="1"/>
          <p:nvPr/>
        </p:nvSpPr>
        <p:spPr>
          <a:xfrm>
            <a:off x="4709160" y="2862072"/>
            <a:ext cx="3840480" cy="630936"/>
          </a:xfrm>
          <a:prstGeom prst="rect">
            <a:avLst/>
          </a:prstGeom>
          <a:noFill/>
          <a:ln/>
        </p:spPr>
        <p:txBody>
          <a:bodyPr wrap="square" lIns="0" tIns="0" rIns="0" bIns="0" rtlCol="0" anchor="t"/>
          <a:lstStyle/>
          <a:p>
            <a:pPr indent="0" marL="0">
              <a:buNone/>
            </a:pPr>
            <a:r>
              <a:rPr lang="en-US" sz="1100" b="1" dirty="0">
                <a:solidFill>
                  <a:schemeClr val="accent4"/>
                </a:solidFill>
                <a:latin typeface="Poppins" pitchFamily="34" charset="0"/>
                <a:ea typeface="Poppins" pitchFamily="34" charset="-122"/>
                <a:cs typeface="Poppins" pitchFamily="34" charset="-120"/>
              </a:rPr>
              <a:t>The science behind it</a:t>
            </a:r>
            <a:endParaRPr lang="en-US" sz="1100" dirty="0"/>
          </a:p>
          <a:p>
            <a:pPr indent="0" marL="0">
              <a:buNone/>
            </a:pPr>
            <a:r>
              <a:rPr lang="en-US" sz="1300" dirty="0">
                <a:solidFill>
                  <a:schemeClr val="bg1"/>
                </a:solidFill>
                <a:latin typeface="Arial" pitchFamily="34" charset="0"/>
                <a:ea typeface="Arial" pitchFamily="34" charset="-122"/>
                <a:cs typeface="Arial" pitchFamily="34" charset="-120"/>
              </a:rPr>
              <a:t>Batteries store energy, then recharge from the wires (GCSE Physics, electricity)</a:t>
            </a:r>
            <a:endParaRPr lang="en-US" sz="1100" dirty="0"/>
          </a:p>
        </p:txBody>
      </p:sp>
      <p:sp>
        <p:nvSpPr>
          <p:cNvPr id="9" name="Jobs card"/>
          <p:cNvSpPr/>
          <p:nvPr/>
        </p:nvSpPr>
        <p:spPr>
          <a:xfrm>
            <a:off x="4572000" y="3657600"/>
            <a:ext cx="4114800" cy="594360"/>
          </a:xfrm>
          <a:prstGeom prst="roundRect">
            <a:avLst>
              <a:gd name="adj" fmla="val 12308"/>
            </a:avLst>
          </a:prstGeom>
          <a:solidFill>
            <a:schemeClr val="accent3"/>
          </a:solidFill>
          <a:ln w="9525">
            <a:solidFill>
              <a:schemeClr val="accent5"/>
            </a:solidFill>
            <a:prstDash val="solid"/>
          </a:ln>
        </p:spPr>
      </p:sp>
      <p:sp>
        <p:nvSpPr>
          <p:cNvPr id="10" name="Jobs"/>
          <p:cNvSpPr txBox="1"/>
          <p:nvPr/>
        </p:nvSpPr>
        <p:spPr>
          <a:xfrm>
            <a:off x="4709160" y="3730752"/>
            <a:ext cx="3840480" cy="448056"/>
          </a:xfrm>
          <a:prstGeom prst="rect">
            <a:avLst/>
          </a:prstGeom>
          <a:noFill/>
          <a:ln/>
        </p:spPr>
        <p:txBody>
          <a:bodyPr wrap="square" lIns="0" tIns="0" rIns="0" bIns="0" rtlCol="0" anchor="t"/>
          <a:lstStyle/>
          <a:p>
            <a:pPr indent="0" marL="0">
              <a:buNone/>
            </a:pPr>
            <a:r>
              <a:rPr lang="en-US" sz="1100" b="1" dirty="0">
                <a:solidFill>
                  <a:schemeClr val="accent4"/>
                </a:solidFill>
                <a:latin typeface="Poppins" pitchFamily="34" charset="0"/>
                <a:ea typeface="Poppins" pitchFamily="34" charset="-122"/>
                <a:cs typeface="Poppins" pitchFamily="34" charset="-120"/>
              </a:rPr>
              <a:t>Jobs behind the story</a:t>
            </a:r>
            <a:endParaRPr lang="en-US" sz="1100" dirty="0"/>
          </a:p>
          <a:p>
            <a:pPr indent="0" marL="0">
              <a:buNone/>
            </a:pPr>
            <a:r>
              <a:rPr lang="en-US" sz="1300" dirty="0">
                <a:solidFill>
                  <a:schemeClr val="bg1"/>
                </a:solidFill>
                <a:latin typeface="Arial" pitchFamily="34" charset="0"/>
                <a:ea typeface="Arial" pitchFamily="34" charset="-122"/>
                <a:cs typeface="Arial" pitchFamily="34" charset="-120"/>
              </a:rPr>
              <a:t>Electrification engineer · Track engineer</a:t>
            </a:r>
            <a:endParaRPr lang="en-US" sz="1100" dirty="0"/>
          </a:p>
        </p:txBody>
      </p:sp>
      <p:sp>
        <p:nvSpPr>
          <p:cNvPr id="25" name="Slide Number Placeholder 0"/>
          <p:cNvSpPr>
            <a:spLocks noGrp="1"/>
          </p:cNvSpPr>
          <p:nvPr>
            <p:ph type="sldNum" sz="quarter" idx="4294967295"/>
          </p:nvPr>
        </p:nvSpPr>
        <p:spPr>
          <a:xfrm>
            <a:off x="8138160" y="47548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457200" y="274320"/>
            <a:ext cx="8229600" cy="685800"/>
          </a:xfrm>
          <a:prstGeom prst="rect">
            <a:avLst/>
          </a:prstGeom>
          <a:noFill/>
          <a:ln/>
        </p:spPr>
        <p:txBody>
          <a:bodyPr wrap="square" lIns="0" tIns="0" rIns="0" bIns="0" rtlCol="0" anchor="ctr"/>
          <a:lstStyle/>
          <a:p>
            <a:pPr algn="l" indent="0" marL="0">
              <a:buNone/>
            </a:pPr>
            <a:r>
              <a:rPr lang="en-US" sz="2600" b="1" dirty="0">
                <a:solidFill>
                  <a:schemeClr val="bg1"/>
                </a:solidFill>
                <a:latin typeface="Poppins" pitchFamily="34" charset="0"/>
                <a:ea typeface="Poppins" pitchFamily="34" charset="-122"/>
                <a:cs typeface="Poppins" pitchFamily="34" charset="-120"/>
              </a:rPr>
              <a:t>Five-minute debate</a:t>
            </a:r>
            <a:endParaRPr lang="en-US" sz="2600" dirty="0"/>
          </a:p>
        </p:txBody>
      </p:sp>
      <p:sp>
        <p:nvSpPr>
          <p:cNvPr id="3" name="Instruction"/>
          <p:cNvSpPr txBox="1"/>
          <p:nvPr/>
        </p:nvSpPr>
        <p:spPr>
          <a:xfrm>
            <a:off x="457200" y="960120"/>
            <a:ext cx="8229600" cy="320040"/>
          </a:xfrm>
          <a:prstGeom prst="rect">
            <a:avLst/>
          </a:prstGeom>
          <a:noFill/>
          <a:ln/>
        </p:spPr>
        <p:txBody>
          <a:bodyPr wrap="square" lIns="0" tIns="0" rIns="0" bIns="0" rtlCol="0" anchor="ctr"/>
          <a:lstStyle/>
          <a:p>
            <a:pPr indent="0" marL="0">
              <a:buNone/>
            </a:pPr>
            <a:r>
              <a:rPr lang="en-US" sz="1400" dirty="0">
                <a:solidFill>
                  <a:schemeClr val="bg2"/>
                </a:solidFill>
                <a:latin typeface="Arial" pitchFamily="34" charset="0"/>
                <a:ea typeface="Arial" pitchFamily="34" charset="-122"/>
                <a:cs typeface="Arial" pitchFamily="34" charset="-120"/>
              </a:rPr>
              <a:t>Pick a statement. Half the group argues for it, half against.</a:t>
            </a:r>
            <a:endParaRPr lang="en-US" sz="1400" dirty="0"/>
          </a:p>
        </p:txBody>
      </p:sp>
      <p:sp>
        <p:nvSpPr>
          <p:cNvPr id="4" name="Debate 1 card"/>
          <p:cNvSpPr/>
          <p:nvPr/>
        </p:nvSpPr>
        <p:spPr>
          <a:xfrm>
            <a:off x="457200" y="1463040"/>
            <a:ext cx="2606040" cy="2331720"/>
          </a:xfrm>
          <a:prstGeom prst="roundRect">
            <a:avLst>
              <a:gd name="adj" fmla="val 3137"/>
            </a:avLst>
          </a:prstGeom>
          <a:solidFill>
            <a:schemeClr val="accent3"/>
          </a:solidFill>
          <a:ln w="9525">
            <a:solidFill>
              <a:schemeClr val="accent5"/>
            </a:solidFill>
            <a:prstDash val="solid"/>
          </a:ln>
        </p:spPr>
      </p:sp>
      <p:sp>
        <p:nvSpPr>
          <p:cNvPr id="5" name="Debate 1 badge"/>
          <p:cNvSpPr/>
          <p:nvPr/>
        </p:nvSpPr>
        <p:spPr>
          <a:xfrm>
            <a:off x="640080" y="1645920"/>
            <a:ext cx="502920" cy="502920"/>
          </a:xfrm>
          <a:prstGeom prst="ellipse">
            <a:avLst/>
          </a:prstGeom>
          <a:solidFill>
            <a:schemeClr val="accent1"/>
          </a:solidFill>
          <a:ln/>
        </p:spPr>
      </p:sp>
      <p:sp>
        <p:nvSpPr>
          <p:cNvPr id="6" name="Debate 1 number"/>
          <p:cNvSpPr txBox="1"/>
          <p:nvPr/>
        </p:nvSpPr>
        <p:spPr>
          <a:xfrm>
            <a:off x="640080" y="16459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Poppins" pitchFamily="34" charset="0"/>
                <a:ea typeface="Poppins" pitchFamily="34" charset="-122"/>
                <a:cs typeface="Poppins" pitchFamily="34" charset="-120"/>
              </a:rPr>
              <a:t>1</a:t>
            </a:r>
            <a:endParaRPr lang="en-US" sz="1800" dirty="0"/>
          </a:p>
        </p:txBody>
      </p:sp>
      <p:sp>
        <p:nvSpPr>
          <p:cNvPr id="7" name="Debate 1 topic"/>
          <p:cNvSpPr txBox="1"/>
          <p:nvPr/>
        </p:nvSpPr>
        <p:spPr>
          <a:xfrm>
            <a:off x="1280160" y="1645920"/>
            <a:ext cx="1645920" cy="502920"/>
          </a:xfrm>
          <a:prstGeom prst="rect">
            <a:avLst/>
          </a:prstGeom>
          <a:noFill/>
          <a:ln/>
        </p:spPr>
        <p:txBody>
          <a:bodyPr wrap="square" lIns="0" tIns="0" rIns="0" bIns="0" rtlCol="0" anchor="ctr"/>
          <a:lstStyle/>
          <a:p>
            <a:pPr indent="0" marL="0">
              <a:buNone/>
            </a:pPr>
            <a:r>
              <a:rPr lang="en-US" sz="1200" b="1" dirty="0">
                <a:solidFill>
                  <a:schemeClr val="accent4"/>
                </a:solidFill>
                <a:latin typeface="Poppins" pitchFamily="34" charset="0"/>
                <a:ea typeface="Poppins" pitchFamily="34" charset="-122"/>
                <a:cs typeface="Poppins" pitchFamily="34" charset="-120"/>
              </a:rPr>
              <a:t>Flood defences</a:t>
            </a:r>
            <a:endParaRPr lang="en-US" sz="1200" dirty="0"/>
          </a:p>
        </p:txBody>
      </p:sp>
      <p:sp>
        <p:nvSpPr>
          <p:cNvPr id="8" name="Debate 1 statement"/>
          <p:cNvSpPr txBox="1"/>
          <p:nvPr/>
        </p:nvSpPr>
        <p:spPr>
          <a:xfrm>
            <a:off x="640080" y="2331720"/>
            <a:ext cx="2240280" cy="1371600"/>
          </a:xfrm>
          <a:prstGeom prst="rect">
            <a:avLst/>
          </a:prstGeom>
          <a:noFill/>
          <a:ln/>
        </p:spPr>
        <p:txBody>
          <a:bodyPr wrap="square" lIns="0" tIns="0" rIns="0" bIns="0" rtlCol="0" anchor="t"/>
          <a:lstStyle/>
          <a:p>
            <a:pPr indent="0" marL="0">
              <a:buNone/>
            </a:pPr>
            <a:r>
              <a:rPr lang="en-US" sz="1600" b="1" dirty="0">
                <a:solidFill>
                  <a:schemeClr val="bg1"/>
                </a:solidFill>
                <a:latin typeface="Arial" pitchFamily="34" charset="0"/>
                <a:ea typeface="Arial" pitchFamily="34" charset="-122"/>
                <a:cs typeface="Arial" pitchFamily="34" charset="-120"/>
              </a:rPr>
              <a:t>Every home in a flood risk area should keep a roll of duct tape by the front door.</a:t>
            </a:r>
            <a:endParaRPr lang="en-US" sz="1600" dirty="0"/>
          </a:p>
        </p:txBody>
      </p:sp>
      <p:sp>
        <p:nvSpPr>
          <p:cNvPr id="9" name="Debate 2 card"/>
          <p:cNvSpPr/>
          <p:nvPr/>
        </p:nvSpPr>
        <p:spPr>
          <a:xfrm>
            <a:off x="3246120" y="1463040"/>
            <a:ext cx="2606040" cy="2331720"/>
          </a:xfrm>
          <a:prstGeom prst="roundRect">
            <a:avLst>
              <a:gd name="adj" fmla="val 3137"/>
            </a:avLst>
          </a:prstGeom>
          <a:solidFill>
            <a:schemeClr val="accent3"/>
          </a:solidFill>
          <a:ln w="9525">
            <a:solidFill>
              <a:schemeClr val="accent5"/>
            </a:solidFill>
            <a:prstDash val="solid"/>
          </a:ln>
        </p:spPr>
      </p:sp>
      <p:sp>
        <p:nvSpPr>
          <p:cNvPr id="10" name="Debate 2 badge"/>
          <p:cNvSpPr/>
          <p:nvPr/>
        </p:nvSpPr>
        <p:spPr>
          <a:xfrm>
            <a:off x="3429000" y="1645920"/>
            <a:ext cx="502920" cy="502920"/>
          </a:xfrm>
          <a:prstGeom prst="ellipse">
            <a:avLst/>
          </a:prstGeom>
          <a:solidFill>
            <a:schemeClr val="accent1"/>
          </a:solidFill>
          <a:ln/>
        </p:spPr>
      </p:sp>
      <p:sp>
        <p:nvSpPr>
          <p:cNvPr id="11" name="Debate 2 number"/>
          <p:cNvSpPr txBox="1"/>
          <p:nvPr/>
        </p:nvSpPr>
        <p:spPr>
          <a:xfrm>
            <a:off x="3429000" y="16459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Poppins" pitchFamily="34" charset="0"/>
                <a:ea typeface="Poppins" pitchFamily="34" charset="-122"/>
                <a:cs typeface="Poppins" pitchFamily="34" charset="-120"/>
              </a:rPr>
              <a:t>2</a:t>
            </a:r>
            <a:endParaRPr lang="en-US" sz="1800" dirty="0"/>
          </a:p>
        </p:txBody>
      </p:sp>
      <p:sp>
        <p:nvSpPr>
          <p:cNvPr id="12" name="Debate 2 topic"/>
          <p:cNvSpPr txBox="1"/>
          <p:nvPr/>
        </p:nvSpPr>
        <p:spPr>
          <a:xfrm>
            <a:off x="4069080" y="1645920"/>
            <a:ext cx="1645920" cy="502920"/>
          </a:xfrm>
          <a:prstGeom prst="rect">
            <a:avLst/>
          </a:prstGeom>
          <a:noFill/>
          <a:ln/>
        </p:spPr>
        <p:txBody>
          <a:bodyPr wrap="square" lIns="0" tIns="0" rIns="0" bIns="0" rtlCol="0" anchor="ctr"/>
          <a:lstStyle/>
          <a:p>
            <a:pPr indent="0" marL="0">
              <a:buNone/>
            </a:pPr>
            <a:r>
              <a:rPr lang="en-US" sz="1200" b="1" dirty="0">
                <a:solidFill>
                  <a:schemeClr val="accent4"/>
                </a:solidFill>
                <a:latin typeface="Poppins" pitchFamily="34" charset="0"/>
                <a:ea typeface="Poppins" pitchFamily="34" charset="-122"/>
                <a:cs typeface="Poppins" pitchFamily="34" charset="-120"/>
              </a:rPr>
              <a:t>Eye scanner</a:t>
            </a:r>
            <a:endParaRPr lang="en-US" sz="1200" dirty="0"/>
          </a:p>
        </p:txBody>
      </p:sp>
      <p:sp>
        <p:nvSpPr>
          <p:cNvPr id="13" name="Debate 2 statement"/>
          <p:cNvSpPr txBox="1"/>
          <p:nvPr/>
        </p:nvSpPr>
        <p:spPr>
          <a:xfrm>
            <a:off x="3429000" y="2331720"/>
            <a:ext cx="2240280" cy="1371600"/>
          </a:xfrm>
          <a:prstGeom prst="rect">
            <a:avLst/>
          </a:prstGeom>
          <a:noFill/>
          <a:ln/>
        </p:spPr>
        <p:txBody>
          <a:bodyPr wrap="square" lIns="0" tIns="0" rIns="0" bIns="0" rtlCol="0" anchor="t"/>
          <a:lstStyle/>
          <a:p>
            <a:pPr indent="0" marL="0">
              <a:buNone/>
            </a:pPr>
            <a:r>
              <a:rPr lang="en-US" sz="1600" b="1" dirty="0">
                <a:solidFill>
                  <a:schemeClr val="bg1"/>
                </a:solidFill>
                <a:latin typeface="Arial" pitchFamily="34" charset="0"/>
                <a:ea typeface="Arial" pitchFamily="34" charset="-122"/>
                <a:cs typeface="Arial" pitchFamily="34" charset="-120"/>
              </a:rPr>
              <a:t>Health checks done at home will one day replace most hospital appointments.</a:t>
            </a:r>
            <a:endParaRPr lang="en-US" sz="1600" dirty="0"/>
          </a:p>
        </p:txBody>
      </p:sp>
      <p:sp>
        <p:nvSpPr>
          <p:cNvPr id="14" name="Debate 3 card"/>
          <p:cNvSpPr/>
          <p:nvPr/>
        </p:nvSpPr>
        <p:spPr>
          <a:xfrm>
            <a:off x="6035040" y="1463040"/>
            <a:ext cx="2606040" cy="2331720"/>
          </a:xfrm>
          <a:prstGeom prst="roundRect">
            <a:avLst>
              <a:gd name="adj" fmla="val 3137"/>
            </a:avLst>
          </a:prstGeom>
          <a:solidFill>
            <a:schemeClr val="accent3"/>
          </a:solidFill>
          <a:ln w="9525">
            <a:solidFill>
              <a:schemeClr val="accent5"/>
            </a:solidFill>
            <a:prstDash val="solid"/>
          </a:ln>
        </p:spPr>
      </p:sp>
      <p:sp>
        <p:nvSpPr>
          <p:cNvPr id="15" name="Debate 3 badge"/>
          <p:cNvSpPr/>
          <p:nvPr/>
        </p:nvSpPr>
        <p:spPr>
          <a:xfrm>
            <a:off x="6217920" y="1645920"/>
            <a:ext cx="502920" cy="502920"/>
          </a:xfrm>
          <a:prstGeom prst="ellipse">
            <a:avLst/>
          </a:prstGeom>
          <a:solidFill>
            <a:schemeClr val="accent1"/>
          </a:solidFill>
          <a:ln/>
        </p:spPr>
      </p:sp>
      <p:sp>
        <p:nvSpPr>
          <p:cNvPr id="16" name="Debate 3 number"/>
          <p:cNvSpPr txBox="1"/>
          <p:nvPr/>
        </p:nvSpPr>
        <p:spPr>
          <a:xfrm>
            <a:off x="6217920" y="16459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Poppins" pitchFamily="34" charset="0"/>
                <a:ea typeface="Poppins" pitchFamily="34" charset="-122"/>
                <a:cs typeface="Poppins" pitchFamily="34" charset="-120"/>
              </a:rPr>
              <a:t>3</a:t>
            </a:r>
            <a:endParaRPr lang="en-US" sz="1800" dirty="0"/>
          </a:p>
        </p:txBody>
      </p:sp>
      <p:sp>
        <p:nvSpPr>
          <p:cNvPr id="17" name="Debate 3 topic"/>
          <p:cNvSpPr txBox="1"/>
          <p:nvPr/>
        </p:nvSpPr>
        <p:spPr>
          <a:xfrm>
            <a:off x="6858000" y="1645920"/>
            <a:ext cx="1645920" cy="502920"/>
          </a:xfrm>
          <a:prstGeom prst="rect">
            <a:avLst/>
          </a:prstGeom>
          <a:noFill/>
          <a:ln/>
        </p:spPr>
        <p:txBody>
          <a:bodyPr wrap="square" lIns="0" tIns="0" rIns="0" bIns="0" rtlCol="0" anchor="ctr"/>
          <a:lstStyle/>
          <a:p>
            <a:pPr indent="0" marL="0">
              <a:buNone/>
            </a:pPr>
            <a:r>
              <a:rPr lang="en-US" sz="1200" b="1" dirty="0">
                <a:solidFill>
                  <a:schemeClr val="accent4"/>
                </a:solidFill>
                <a:latin typeface="Poppins" pitchFamily="34" charset="0"/>
                <a:ea typeface="Poppins" pitchFamily="34" charset="-122"/>
                <a:cs typeface="Poppins" pitchFamily="34" charset="-120"/>
              </a:rPr>
              <a:t>Railway</a:t>
            </a:r>
            <a:endParaRPr lang="en-US" sz="1200" dirty="0"/>
          </a:p>
        </p:txBody>
      </p:sp>
      <p:sp>
        <p:nvSpPr>
          <p:cNvPr id="18" name="Debate 3 statement"/>
          <p:cNvSpPr txBox="1"/>
          <p:nvPr/>
        </p:nvSpPr>
        <p:spPr>
          <a:xfrm>
            <a:off x="6217920" y="2331720"/>
            <a:ext cx="2240280" cy="1371600"/>
          </a:xfrm>
          <a:prstGeom prst="rect">
            <a:avLst/>
          </a:prstGeom>
          <a:noFill/>
          <a:ln/>
        </p:spPr>
        <p:txBody>
          <a:bodyPr wrap="square" lIns="0" tIns="0" rIns="0" bIns="0" rtlCol="0" anchor="t"/>
          <a:lstStyle/>
          <a:p>
            <a:pPr indent="0" marL="0">
              <a:buNone/>
            </a:pPr>
            <a:r>
              <a:rPr lang="en-US" sz="1600" b="1" dirty="0">
                <a:solidFill>
                  <a:schemeClr val="bg1"/>
                </a:solidFill>
                <a:latin typeface="Arial" pitchFamily="34" charset="0"/>
                <a:ea typeface="Arial" pitchFamily="34" charset="-122"/>
                <a:cs typeface="Arial" pitchFamily="34" charset="-120"/>
              </a:rPr>
              <a:t>Batteries are a smarter fix than rebuilding every low Victorian bridge.</a:t>
            </a:r>
            <a:endParaRPr lang="en-US" sz="1600" dirty="0"/>
          </a:p>
        </p:txBody>
      </p:sp>
      <p:sp>
        <p:nvSpPr>
          <p:cNvPr id="25" name="Slide Number Placeholder 0"/>
          <p:cNvSpPr>
            <a:spLocks noGrp="1"/>
          </p:cNvSpPr>
          <p:nvPr>
            <p:ph type="sldNum" sz="quarter" idx="4294967295"/>
          </p:nvPr>
        </p:nvSpPr>
        <p:spPr>
          <a:xfrm>
            <a:off x="8138160" y="47548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457200" y="274320"/>
            <a:ext cx="8229600" cy="685800"/>
          </a:xfrm>
          <a:prstGeom prst="rect">
            <a:avLst/>
          </a:prstGeom>
          <a:noFill/>
          <a:ln/>
        </p:spPr>
        <p:txBody>
          <a:bodyPr wrap="square" lIns="0" tIns="0" rIns="0" bIns="0" rtlCol="0" anchor="ctr"/>
          <a:lstStyle/>
          <a:p>
            <a:pPr algn="l" indent="0" marL="0">
              <a:buNone/>
            </a:pPr>
            <a:r>
              <a:rPr lang="en-US" sz="2600" b="1" dirty="0">
                <a:solidFill>
                  <a:schemeClr val="bg1"/>
                </a:solidFill>
                <a:latin typeface="Poppins" pitchFamily="34" charset="0"/>
                <a:ea typeface="Poppins" pitchFamily="34" charset="-122"/>
                <a:cs typeface="Poppins" pitchFamily="34" charset="-120"/>
              </a:rPr>
              <a:t>Two-minute challenge</a:t>
            </a:r>
            <a:endParaRPr lang="en-US" sz="2600" dirty="0"/>
          </a:p>
        </p:txBody>
      </p:sp>
      <p:sp>
        <p:nvSpPr>
          <p:cNvPr id="3" name="Challenge"/>
          <p:cNvSpPr txBox="1"/>
          <p:nvPr/>
        </p:nvSpPr>
        <p:spPr>
          <a:xfrm>
            <a:off x="457200" y="960120"/>
            <a:ext cx="8229600" cy="365760"/>
          </a:xfrm>
          <a:prstGeom prst="rect">
            <a:avLst/>
          </a:prstGeom>
          <a:noFill/>
          <a:ln/>
        </p:spPr>
        <p:txBody>
          <a:bodyPr wrap="square" lIns="0" tIns="0" rIns="0" bIns="0" rtlCol="0" anchor="ctr"/>
          <a:lstStyle/>
          <a:p>
            <a:pPr indent="0" marL="0">
              <a:buNone/>
            </a:pPr>
            <a:r>
              <a:rPr lang="en-US" sz="1500" b="1" dirty="0">
                <a:solidFill>
                  <a:schemeClr val="bg1"/>
                </a:solidFill>
                <a:latin typeface="Arial" pitchFamily="34" charset="0"/>
                <a:ea typeface="Arial" pitchFamily="34" charset="-122"/>
                <a:cs typeface="Arial" pitchFamily="34" charset="-120"/>
              </a:rPr>
              <a:t>Estimate how hard a 60 cm flood pushes on a front door 0.9 m wide.</a:t>
            </a:r>
            <a:endParaRPr lang="en-US" sz="1500" dirty="0"/>
          </a:p>
        </p:txBody>
      </p:sp>
      <p:sp>
        <p:nvSpPr>
          <p:cNvPr id="4" name="Step 1 badge"/>
          <p:cNvSpPr/>
          <p:nvPr/>
        </p:nvSpPr>
        <p:spPr>
          <a:xfrm>
            <a:off x="457200" y="1508760"/>
            <a:ext cx="457200" cy="457200"/>
          </a:xfrm>
          <a:prstGeom prst="ellipse">
            <a:avLst/>
          </a:prstGeom>
          <a:solidFill>
            <a:schemeClr val="accent1"/>
          </a:solidFill>
          <a:ln/>
        </p:spPr>
      </p:sp>
      <p:sp>
        <p:nvSpPr>
          <p:cNvPr id="5" name="Step 1 number"/>
          <p:cNvSpPr txBox="1"/>
          <p:nvPr/>
        </p:nvSpPr>
        <p:spPr>
          <a:xfrm>
            <a:off x="457200" y="1508760"/>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latin typeface="Poppins" pitchFamily="34" charset="0"/>
                <a:ea typeface="Poppins" pitchFamily="34" charset="-122"/>
                <a:cs typeface="Poppins" pitchFamily="34" charset="-120"/>
              </a:rPr>
              <a:t>1</a:t>
            </a:r>
            <a:endParaRPr lang="en-US" sz="1600" dirty="0"/>
          </a:p>
        </p:txBody>
      </p:sp>
      <p:sp>
        <p:nvSpPr>
          <p:cNvPr id="6" name="Step 1"/>
          <p:cNvSpPr txBox="1"/>
          <p:nvPr/>
        </p:nvSpPr>
        <p:spPr>
          <a:xfrm>
            <a:off x="1097280" y="1463040"/>
            <a:ext cx="4297680" cy="594360"/>
          </a:xfrm>
          <a:prstGeom prst="rect">
            <a:avLst/>
          </a:prstGeom>
          <a:noFill/>
          <a:ln/>
        </p:spPr>
        <p:txBody>
          <a:bodyPr wrap="square" lIns="0" tIns="0" rIns="0" bIns="0" rtlCol="0" anchor="ctr"/>
          <a:lstStyle/>
          <a:p>
            <a:pPr indent="0" marL="0">
              <a:buNone/>
            </a:pPr>
            <a:r>
              <a:rPr lang="en-US" sz="1200" b="1" dirty="0">
                <a:solidFill>
                  <a:schemeClr val="accent4"/>
                </a:solidFill>
                <a:latin typeface="Poppins" pitchFamily="34" charset="0"/>
                <a:ea typeface="Poppins" pitchFamily="34" charset="-122"/>
                <a:cs typeface="Poppins" pitchFamily="34" charset="-120"/>
              </a:rPr>
              <a:t>Pressure at the bottom</a:t>
            </a:r>
            <a:endParaRPr lang="en-US" sz="1200" dirty="0"/>
          </a:p>
          <a:p>
            <a:pPr indent="0" marL="0">
              <a:buNone/>
            </a:pPr>
            <a:r>
              <a:rPr lang="en-US" sz="1500" dirty="0">
                <a:solidFill>
                  <a:schemeClr val="bg1"/>
                </a:solidFill>
                <a:latin typeface="Arial" pitchFamily="34" charset="0"/>
                <a:ea typeface="Arial" pitchFamily="34" charset="-122"/>
                <a:cs typeface="Arial" pitchFamily="34" charset="-120"/>
              </a:rPr>
              <a:t>p = 1,000 × 9.81 × 0.6 ≈ 5,900 Pa</a:t>
            </a:r>
            <a:endParaRPr lang="en-US" sz="1200" dirty="0"/>
          </a:p>
        </p:txBody>
      </p:sp>
      <p:sp>
        <p:nvSpPr>
          <p:cNvPr id="7" name="Step 2 badge"/>
          <p:cNvSpPr/>
          <p:nvPr/>
        </p:nvSpPr>
        <p:spPr>
          <a:xfrm>
            <a:off x="457200" y="2240280"/>
            <a:ext cx="457200" cy="457200"/>
          </a:xfrm>
          <a:prstGeom prst="ellipse">
            <a:avLst/>
          </a:prstGeom>
          <a:solidFill>
            <a:schemeClr val="accent1"/>
          </a:solidFill>
          <a:ln/>
        </p:spPr>
      </p:sp>
      <p:sp>
        <p:nvSpPr>
          <p:cNvPr id="8" name="Step 2 number"/>
          <p:cNvSpPr txBox="1"/>
          <p:nvPr/>
        </p:nvSpPr>
        <p:spPr>
          <a:xfrm>
            <a:off x="457200" y="2240280"/>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latin typeface="Poppins" pitchFamily="34" charset="0"/>
                <a:ea typeface="Poppins" pitchFamily="34" charset="-122"/>
                <a:cs typeface="Poppins" pitchFamily="34" charset="-120"/>
              </a:rPr>
              <a:t>2</a:t>
            </a:r>
            <a:endParaRPr lang="en-US" sz="1600" dirty="0"/>
          </a:p>
        </p:txBody>
      </p:sp>
      <p:sp>
        <p:nvSpPr>
          <p:cNvPr id="9" name="Step 2"/>
          <p:cNvSpPr txBox="1"/>
          <p:nvPr/>
        </p:nvSpPr>
        <p:spPr>
          <a:xfrm>
            <a:off x="1097280" y="2194560"/>
            <a:ext cx="4297680" cy="594360"/>
          </a:xfrm>
          <a:prstGeom prst="rect">
            <a:avLst/>
          </a:prstGeom>
          <a:noFill/>
          <a:ln/>
        </p:spPr>
        <p:txBody>
          <a:bodyPr wrap="square" lIns="0" tIns="0" rIns="0" bIns="0" rtlCol="0" anchor="ctr"/>
          <a:lstStyle/>
          <a:p>
            <a:pPr indent="0" marL="0">
              <a:buNone/>
            </a:pPr>
            <a:r>
              <a:rPr lang="en-US" sz="1200" b="1" dirty="0">
                <a:solidFill>
                  <a:schemeClr val="accent4"/>
                </a:solidFill>
                <a:latin typeface="Poppins" pitchFamily="34" charset="0"/>
                <a:ea typeface="Poppins" pitchFamily="34" charset="-122"/>
                <a:cs typeface="Poppins" pitchFamily="34" charset="-120"/>
              </a:rPr>
              <a:t>Average over the wet door</a:t>
            </a:r>
            <a:endParaRPr lang="en-US" sz="1200" dirty="0"/>
          </a:p>
          <a:p>
            <a:pPr indent="0" marL="0">
              <a:buNone/>
            </a:pPr>
            <a:r>
              <a:rPr lang="en-US" sz="1500" dirty="0">
                <a:solidFill>
                  <a:schemeClr val="bg1"/>
                </a:solidFill>
                <a:latin typeface="Arial" pitchFamily="34" charset="0"/>
                <a:ea typeface="Arial" pitchFamily="34" charset="-122"/>
                <a:cs typeface="Arial" pitchFamily="34" charset="-120"/>
              </a:rPr>
              <a:t>Half: 2,943 Pa on 0.9 × 0.6 = 0.54 m²</a:t>
            </a:r>
            <a:endParaRPr lang="en-US" sz="1200" dirty="0"/>
          </a:p>
        </p:txBody>
      </p:sp>
      <p:sp>
        <p:nvSpPr>
          <p:cNvPr id="10" name="Step 3 badge"/>
          <p:cNvSpPr/>
          <p:nvPr/>
        </p:nvSpPr>
        <p:spPr>
          <a:xfrm>
            <a:off x="457200" y="2971800"/>
            <a:ext cx="457200" cy="457200"/>
          </a:xfrm>
          <a:prstGeom prst="ellipse">
            <a:avLst/>
          </a:prstGeom>
          <a:solidFill>
            <a:schemeClr val="accent1"/>
          </a:solidFill>
          <a:ln/>
        </p:spPr>
      </p:sp>
      <p:sp>
        <p:nvSpPr>
          <p:cNvPr id="11" name="Step 3 number"/>
          <p:cNvSpPr txBox="1"/>
          <p:nvPr/>
        </p:nvSpPr>
        <p:spPr>
          <a:xfrm>
            <a:off x="457200" y="2971800"/>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latin typeface="Poppins" pitchFamily="34" charset="0"/>
                <a:ea typeface="Poppins" pitchFamily="34" charset="-122"/>
                <a:cs typeface="Poppins" pitchFamily="34" charset="-120"/>
              </a:rPr>
              <a:t>3</a:t>
            </a:r>
            <a:endParaRPr lang="en-US" sz="1600" dirty="0"/>
          </a:p>
        </p:txBody>
      </p:sp>
      <p:sp>
        <p:nvSpPr>
          <p:cNvPr id="12" name="Step 3"/>
          <p:cNvSpPr txBox="1"/>
          <p:nvPr/>
        </p:nvSpPr>
        <p:spPr>
          <a:xfrm>
            <a:off x="1097280" y="2926080"/>
            <a:ext cx="4297680" cy="594360"/>
          </a:xfrm>
          <a:prstGeom prst="rect">
            <a:avLst/>
          </a:prstGeom>
          <a:noFill/>
          <a:ln/>
        </p:spPr>
        <p:txBody>
          <a:bodyPr wrap="square" lIns="0" tIns="0" rIns="0" bIns="0" rtlCol="0" anchor="ctr"/>
          <a:lstStyle/>
          <a:p>
            <a:pPr indent="0" marL="0">
              <a:buNone/>
            </a:pPr>
            <a:r>
              <a:rPr lang="en-US" sz="1200" b="1" dirty="0">
                <a:solidFill>
                  <a:schemeClr val="accent4"/>
                </a:solidFill>
                <a:latin typeface="Poppins" pitchFamily="34" charset="0"/>
                <a:ea typeface="Poppins" pitchFamily="34" charset="-122"/>
                <a:cs typeface="Poppins" pitchFamily="34" charset="-120"/>
              </a:rPr>
              <a:t>Force = pressure × area</a:t>
            </a:r>
            <a:endParaRPr lang="en-US" sz="1200" dirty="0"/>
          </a:p>
          <a:p>
            <a:pPr indent="0" marL="0">
              <a:buNone/>
            </a:pPr>
            <a:r>
              <a:rPr lang="en-US" sz="1500" dirty="0">
                <a:solidFill>
                  <a:schemeClr val="bg1"/>
                </a:solidFill>
                <a:latin typeface="Arial" pitchFamily="34" charset="0"/>
                <a:ea typeface="Arial" pitchFamily="34" charset="-122"/>
                <a:cs typeface="Arial" pitchFamily="34" charset="-120"/>
              </a:rPr>
              <a:t>2,943 × 0.54 ≈ 1,600 N</a:t>
            </a:r>
            <a:endParaRPr lang="en-US" sz="1200" dirty="0"/>
          </a:p>
        </p:txBody>
      </p:sp>
      <p:sp>
        <p:nvSpPr>
          <p:cNvPr id="13" name="Answer card"/>
          <p:cNvSpPr/>
          <p:nvPr/>
        </p:nvSpPr>
        <p:spPr>
          <a:xfrm>
            <a:off x="5577840" y="1463040"/>
            <a:ext cx="3108960" cy="1600200"/>
          </a:xfrm>
          <a:prstGeom prst="roundRect">
            <a:avLst>
              <a:gd name="adj" fmla="val 4571"/>
            </a:avLst>
          </a:prstGeom>
          <a:solidFill>
            <a:schemeClr val="accent3"/>
          </a:solidFill>
          <a:ln w="19050">
            <a:solidFill>
              <a:schemeClr val="accent2"/>
            </a:solidFill>
            <a:prstDash val="solid"/>
          </a:ln>
        </p:spPr>
      </p:sp>
      <p:sp>
        <p:nvSpPr>
          <p:cNvPr id="14" name="Answer"/>
          <p:cNvSpPr txBox="1"/>
          <p:nvPr/>
        </p:nvSpPr>
        <p:spPr>
          <a:xfrm>
            <a:off x="5760720" y="1600200"/>
            <a:ext cx="2743200" cy="1371600"/>
          </a:xfrm>
          <a:prstGeom prst="rect">
            <a:avLst/>
          </a:prstGeom>
          <a:noFill/>
          <a:ln/>
        </p:spPr>
        <p:txBody>
          <a:bodyPr wrap="square" lIns="0" tIns="0" rIns="0" bIns="0" rtlCol="0" anchor="t"/>
          <a:lstStyle/>
          <a:p>
            <a:pPr indent="0" marL="0">
              <a:buNone/>
            </a:pPr>
            <a:r>
              <a:rPr lang="en-US" sz="1200" b="1" dirty="0">
                <a:solidFill>
                  <a:schemeClr val="accent2"/>
                </a:solidFill>
                <a:latin typeface="Poppins" pitchFamily="34" charset="0"/>
                <a:ea typeface="Poppins" pitchFamily="34" charset="-122"/>
                <a:cs typeface="Poppins" pitchFamily="34" charset="-120"/>
              </a:rPr>
              <a:t>Answer</a:t>
            </a:r>
            <a:endParaRPr lang="en-US" sz="1200" dirty="0"/>
          </a:p>
          <a:p>
            <a:pPr indent="0" marL="0">
              <a:buNone/>
            </a:pPr>
            <a:r>
              <a:rPr lang="en-US" sz="2800" b="1" dirty="0">
                <a:solidFill>
                  <a:schemeClr val="bg1"/>
                </a:solidFill>
                <a:latin typeface="Poppins" pitchFamily="34" charset="0"/>
                <a:ea typeface="Poppins" pitchFamily="34" charset="-122"/>
                <a:cs typeface="Poppins" pitchFamily="34" charset="-120"/>
              </a:rPr>
              <a:t>About 1,600 N</a:t>
            </a:r>
            <a:endParaRPr lang="en-US" sz="1200" dirty="0"/>
          </a:p>
          <a:p>
            <a:pPr indent="0" marL="0">
              <a:buNone/>
            </a:pPr>
            <a:r>
              <a:rPr lang="en-US" sz="1300" dirty="0">
                <a:solidFill>
                  <a:schemeClr val="bg2"/>
                </a:solidFill>
                <a:latin typeface="Arial" pitchFamily="34" charset="0"/>
                <a:ea typeface="Arial" pitchFamily="34" charset="-122"/>
                <a:cs typeface="Arial" pitchFamily="34" charset="-120"/>
              </a:rPr>
              <a:t>The weight of a 162 kg mass, pressing on the bottom of one door.</a:t>
            </a:r>
            <a:endParaRPr lang="en-US" sz="1200" dirty="0"/>
          </a:p>
        </p:txBody>
      </p:sp>
      <p:sp>
        <p:nvSpPr>
          <p:cNvPr id="15" name="Close"/>
          <p:cNvSpPr txBox="1"/>
          <p:nvPr/>
        </p:nvSpPr>
        <p:spPr>
          <a:xfrm>
            <a:off x="457200" y="3794760"/>
            <a:ext cx="8229600" cy="594360"/>
          </a:xfrm>
          <a:prstGeom prst="rect">
            <a:avLst/>
          </a:prstGeom>
          <a:noFill/>
          <a:ln/>
        </p:spPr>
        <p:txBody>
          <a:bodyPr wrap="square" lIns="0" tIns="0" rIns="0" bIns="0" rtlCol="0" anchor="t"/>
          <a:lstStyle/>
          <a:p>
            <a:pPr indent="0" marL="0">
              <a:buNone/>
            </a:pPr>
            <a:r>
              <a:rPr lang="en-US" sz="1300" b="1" dirty="0">
                <a:solidFill>
                  <a:schemeClr val="bg1"/>
                </a:solidFill>
                <a:latin typeface="Arial" pitchFamily="34" charset="0"/>
                <a:ea typeface="Arial" pitchFamily="34" charset="-122"/>
                <a:cs typeface="Arial" pitchFamily="34" charset="-120"/>
              </a:rPr>
              <a:t>More stories: borntoengineer.com/stem-news</a:t>
            </a:r>
            <a:endParaRPr lang="en-US" sz="1300" dirty="0"/>
          </a:p>
          <a:p>
            <a:pPr indent="0" marL="0">
              <a:buNone/>
            </a:pPr>
            <a:r>
              <a:rPr lang="en-US" sz="1300" dirty="0">
                <a:solidFill>
                  <a:schemeClr val="bg2"/>
                </a:solidFill>
                <a:latin typeface="Arial" pitchFamily="34" charset="0"/>
                <a:ea typeface="Arial" pitchFamily="34" charset="-122"/>
                <a:cs typeface="Arial" pitchFamily="34" charset="-120"/>
              </a:rPr>
              <a:t>Supports Gatsby Benchmark 4: linking curriculum learning to careers.</a:t>
            </a:r>
            <a:endParaRPr lang="en-US" sz="1300" dirty="0"/>
          </a:p>
        </p:txBody>
      </p:sp>
      <p:sp>
        <p:nvSpPr>
          <p:cNvPr id="25" name="Slide Number Placeholder 0"/>
          <p:cNvSpPr>
            <a:spLocks noGrp="1"/>
          </p:cNvSpPr>
          <p:nvPr>
            <p:ph type="sldNum" sz="quarter" idx="4294967295"/>
          </p:nvPr>
        </p:nvSpPr>
        <p:spPr>
          <a:xfrm>
            <a:off x="8138160" y="47548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Born to Engineer">
  <a:themeElements>
    <a:clrScheme name="Born to Engineer">
      <a:dk1>
        <a:srgbClr val="0E1426"/>
      </a:dk1>
      <a:lt1>
        <a:srgbClr val="FFFFFF"/>
      </a:lt1>
      <a:dk2>
        <a:srgbClr val="0E1426"/>
      </a:dk2>
      <a:lt2>
        <a:srgbClr val="FFFEF9"/>
      </a:lt2>
      <a:accent1>
        <a:srgbClr val="1976D2"/>
      </a:accent1>
      <a:accent2>
        <a:srgbClr val="FF5252"/>
      </a:accent2>
      <a:accent3>
        <a:srgbClr val="1B2642"/>
      </a:accent3>
      <a:accent4>
        <a:srgbClr val="8FB8E8"/>
      </a:accent4>
      <a:accent5>
        <a:srgbClr val="2A3656"/>
      </a:accent5>
      <a:accent6>
        <a:srgbClr val="FFFEF9"/>
      </a:accent6>
      <a:hlink>
        <a:srgbClr val="1976D2"/>
      </a:hlink>
      <a:folHlink>
        <a:srgbClr val="8FB8E8"/>
      </a:folHlink>
    </a:clrScheme>
    <a:fontScheme name="Born to Engineer">
      <a:majorFont>
        <a:latin typeface="Poppi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Born to Engineer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Engineering in the News: 2 November 2026</dc:title>
  <dc:subject>PptxGenJS Presentation</dc:subject>
  <dc:creator>The Born to Engineer team</dc:creator>
  <cp:lastModifiedBy>The Born to Engineer team</cp:lastModifiedBy>
  <cp:revision>1</cp:revision>
  <dcterms:created xsi:type="dcterms:W3CDTF">2026-10-27T13:43:10Z</dcterms:created>
  <dcterms:modified xsi:type="dcterms:W3CDTF">2026-10-27T13:43:10Z</dcterms:modified>
</cp:coreProperties>
</file>